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4"/>
  </p:sldMasterIdLst>
  <p:notesMasterIdLst>
    <p:notesMasterId r:id="rId13"/>
  </p:notesMasterIdLst>
  <p:handoutMasterIdLst>
    <p:handoutMasterId r:id="rId14"/>
  </p:handoutMasterIdLst>
  <p:sldIdLst>
    <p:sldId id="299" r:id="rId5"/>
    <p:sldId id="311" r:id="rId6"/>
    <p:sldId id="321" r:id="rId7"/>
    <p:sldId id="333" r:id="rId8"/>
    <p:sldId id="323" r:id="rId9"/>
    <p:sldId id="336" r:id="rId10"/>
    <p:sldId id="325" r:id="rId11"/>
    <p:sldId id="32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guide id="3" orient="horz" pos="3430" userDrawn="1">
          <p15:clr>
            <a:srgbClr val="A4A3A4"/>
          </p15:clr>
        </p15:guide>
        <p15:guide id="4" orient="horz" pos="709" userDrawn="1">
          <p15:clr>
            <a:srgbClr val="A4A3A4"/>
          </p15:clr>
        </p15:guide>
        <p15:guide id="5" pos="619" userDrawn="1">
          <p15:clr>
            <a:srgbClr val="A4A3A4"/>
          </p15:clr>
        </p15:guide>
        <p15:guide id="6" pos="7423" userDrawn="1">
          <p15:clr>
            <a:srgbClr val="A4A3A4"/>
          </p15:clr>
        </p15:guide>
        <p15:guide id="7" pos="6720" userDrawn="1">
          <p15:clr>
            <a:srgbClr val="A4A3A4"/>
          </p15:clr>
        </p15:guide>
        <p15:guide id="8" orient="horz" pos="1139" userDrawn="1">
          <p15:clr>
            <a:srgbClr val="A4A3A4"/>
          </p15:clr>
        </p15:guide>
        <p15:guide id="9" orient="horz" pos="1684" userDrawn="1">
          <p15:clr>
            <a:srgbClr val="A4A3A4"/>
          </p15:clr>
        </p15:guide>
        <p15:guide id="10" pos="57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46B7"/>
    <a:srgbClr val="4891D1"/>
    <a:srgbClr val="9352D6"/>
    <a:srgbClr val="9B58DF"/>
    <a:srgbClr val="A76DDF"/>
    <a:srgbClr val="7F73DF"/>
    <a:srgbClr val="7F50DF"/>
    <a:srgbClr val="7F63DF"/>
    <a:srgbClr val="00C059"/>
    <a:srgbClr val="0088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3"/>
    <p:restoredTop sz="77419"/>
  </p:normalViewPr>
  <p:slideViewPr>
    <p:cSldViewPr snapToGrid="0">
      <p:cViewPr varScale="1">
        <p:scale>
          <a:sx n="90" d="100"/>
          <a:sy n="90" d="100"/>
        </p:scale>
        <p:origin x="1344" y="192"/>
      </p:cViewPr>
      <p:guideLst>
        <p:guide orient="horz" pos="2160"/>
        <p:guide pos="3863"/>
        <p:guide orient="horz" pos="3430"/>
        <p:guide orient="horz" pos="709"/>
        <p:guide pos="619"/>
        <p:guide pos="7423"/>
        <p:guide pos="6720"/>
        <p:guide orient="horz" pos="1139"/>
        <p:guide orient="horz" pos="1684"/>
        <p:guide pos="57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5F9CEE-3E9E-8449-BC92-42053B4DCB2C}" type="datetimeFigureOut">
              <a:rPr lang="en-US" smtClean="0"/>
              <a:t>1/23/22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DABFBC-E918-E14E-B148-8F74CA039D6D}" type="slidenum">
              <a:rPr lang="en-US" smtClean="0"/>
              <a:t>‹n°›</a:t>
            </a:fld>
            <a:endParaRPr lang="en-US"/>
          </a:p>
        </p:txBody>
      </p:sp>
    </p:spTree>
    <p:extLst>
      <p:ext uri="{BB962C8B-B14F-4D97-AF65-F5344CB8AC3E}">
        <p14:creationId xmlns:p14="http://schemas.microsoft.com/office/powerpoint/2010/main" val="367267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9366C-E013-8348-A051-A6A754599817}" type="datetimeFigureOut">
              <a:rPr lang="en-US" smtClean="0"/>
              <a:t>1/23/22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CA"/>
              <a:t>Cliquez pour modifier les styles du texte principal</a:t>
            </a:r>
          </a:p>
          <a:p>
            <a:pPr lvl="1"/>
            <a:r>
              <a:rPr lang="en-CA"/>
              <a:t>Deuxième niveau</a:t>
            </a:r>
          </a:p>
          <a:p>
            <a:pPr lvl="2"/>
            <a:r>
              <a:rPr lang="en-CA"/>
              <a:t>Troisième niveau</a:t>
            </a:r>
          </a:p>
          <a:p>
            <a:pPr lvl="3"/>
            <a:r>
              <a:rPr lang="en-CA"/>
              <a:t>Quatrième niveau</a:t>
            </a:r>
          </a:p>
          <a:p>
            <a:pPr lvl="4"/>
            <a:r>
              <a:rPr lang="en-CA"/>
              <a:t>Cinquième niveau</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CA1AD-1862-2B4B-934E-687FB080348F}" type="slidenum">
              <a:rPr lang="en-US" smtClean="0"/>
              <a:t>‹n°›</a:t>
            </a:fld>
            <a:endParaRPr lang="en-US"/>
          </a:p>
        </p:txBody>
      </p:sp>
    </p:spTree>
    <p:extLst>
      <p:ext uri="{BB962C8B-B14F-4D97-AF65-F5344CB8AC3E}">
        <p14:creationId xmlns:p14="http://schemas.microsoft.com/office/powerpoint/2010/main" val="163161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ogieducation.org/sogi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info@sogieducation.or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 minute</a:t>
            </a:r>
          </a:p>
          <a:p>
            <a:endParaRPr lang="en-US" sz="1200" kern="1200" dirty="0">
              <a:solidFill>
                <a:schemeClr val="tx1"/>
              </a:solidFill>
              <a:effectLst/>
              <a:latin typeface="+mn-lt"/>
              <a:ea typeface="+mn-ea"/>
              <a:cs typeface="+mn-cs"/>
            </a:endParaRPr>
          </a:p>
          <a:p>
            <a:br>
              <a:rPr lang="en-US" sz="1200" kern="1200" dirty="0">
                <a:solidFill>
                  <a:schemeClr val="tx1"/>
                </a:solidFill>
                <a:effectLst/>
                <a:latin typeface="+mn-lt"/>
                <a:ea typeface="+mn-ea"/>
                <a:cs typeface="+mn-cs"/>
              </a:rPr>
            </a:br>
            <a:r>
              <a:rPr lang="en-US" sz="1200" b="1" kern="1200" dirty="0" err="1">
                <a:solidFill>
                  <a:schemeClr val="tx1"/>
                </a:solidFill>
                <a:effectLst/>
                <a:latin typeface="+mn-lt"/>
                <a:ea typeface="+mn-ea"/>
                <a:cs typeface="+mn-cs"/>
              </a:rPr>
              <a:t>Gabarit</a:t>
            </a:r>
            <a:r>
              <a:rPr lang="en-US" sz="1200" b="1" kern="1200" dirty="0">
                <a:solidFill>
                  <a:schemeClr val="tx1"/>
                </a:solidFill>
                <a:effectLst/>
                <a:latin typeface="+mn-lt"/>
                <a:ea typeface="+mn-ea"/>
                <a:cs typeface="+mn-cs"/>
              </a:rPr>
              <a:t> de </a:t>
            </a:r>
            <a:r>
              <a:rPr lang="en-US" sz="1200" b="1" kern="1200" dirty="0" err="1">
                <a:solidFill>
                  <a:schemeClr val="tx1"/>
                </a:solidFill>
                <a:effectLst/>
                <a:latin typeface="+mn-lt"/>
                <a:ea typeface="+mn-ea"/>
                <a:cs typeface="+mn-cs"/>
              </a:rPr>
              <a:t>texte</a:t>
            </a:r>
            <a:r>
              <a:rPr lang="en-US" sz="1200" b="1" kern="1200" dirty="0">
                <a:solidFill>
                  <a:schemeClr val="tx1"/>
                </a:solidFill>
                <a:effectLst/>
                <a:latin typeface="+mn-lt"/>
                <a:ea typeface="+mn-ea"/>
                <a:cs typeface="+mn-cs"/>
              </a:rPr>
              <a:t> :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Bienvenue et merci de vous joindre à nous.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Comme vous le savez tous, il s'agit d'un module sur l'</a:t>
            </a:r>
            <a:r>
              <a:rPr lang="en-CA" sz="1200" kern="1200" dirty="0">
                <a:solidFill>
                  <a:schemeClr val="tx1"/>
                </a:solidFill>
                <a:effectLst/>
                <a:latin typeface="+mn-lt"/>
                <a:ea typeface="+mn-ea"/>
                <a:cs typeface="+mn-cs"/>
              </a:rPr>
              <a:t>orientation sexuelle et l'identité de genre (OSIG/SOGI). Il explorera les façons dont chacun peut prendre l'initiative de créer des écoles inclusives en matière de OSIG/SOGI, et le rôle que la politique et les procédures jouent dans le leadership en matière de OSIG/SOGI.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1</a:t>
            </a:fld>
            <a:endParaRPr lang="en-US"/>
          </a:p>
        </p:txBody>
      </p:sp>
    </p:spTree>
    <p:extLst>
      <p:ext uri="{BB962C8B-B14F-4D97-AF65-F5344CB8AC3E}">
        <p14:creationId xmlns:p14="http://schemas.microsoft.com/office/powerpoint/2010/main" val="77349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 minute </a:t>
            </a:r>
          </a:p>
          <a:p>
            <a:endParaRPr lang="en-CA" sz="1200" b="1" kern="1200" dirty="0">
              <a:solidFill>
                <a:schemeClr val="tx1"/>
              </a:solidFill>
              <a:effectLst/>
              <a:latin typeface="+mn-lt"/>
              <a:ea typeface="+mn-ea"/>
              <a:cs typeface="+mn-cs"/>
            </a:endParaRPr>
          </a:p>
          <a:p>
            <a:br>
              <a:rPr lang="en-CA" sz="1200" b="1" kern="1200" dirty="0">
                <a:solidFill>
                  <a:schemeClr val="tx1"/>
                </a:solidFill>
                <a:effectLst/>
                <a:latin typeface="+mn-lt"/>
                <a:ea typeface="+mn-ea"/>
                <a:cs typeface="+mn-cs"/>
              </a:rPr>
            </a:br>
            <a:r>
              <a:rPr lang="en-CA" sz="1200" b="1" kern="1200" dirty="0" err="1">
                <a:solidFill>
                  <a:schemeClr val="tx1"/>
                </a:solidFill>
                <a:effectLst/>
                <a:latin typeface="+mn-lt"/>
                <a:ea typeface="+mn-ea"/>
                <a:cs typeface="+mn-cs"/>
              </a:rPr>
              <a:t>Gabarit</a:t>
            </a:r>
            <a:r>
              <a:rPr lang="en-CA" sz="1200" b="1" kern="1200" dirty="0">
                <a:solidFill>
                  <a:schemeClr val="tx1"/>
                </a:solidFill>
                <a:effectLst/>
                <a:latin typeface="+mn-lt"/>
                <a:ea typeface="+mn-ea"/>
                <a:cs typeface="+mn-cs"/>
              </a:rPr>
              <a:t> de </a:t>
            </a:r>
            <a:r>
              <a:rPr lang="en-CA" sz="1200" b="1" kern="1200" dirty="0" err="1">
                <a:solidFill>
                  <a:schemeClr val="tx1"/>
                </a:solidFill>
                <a:effectLst/>
                <a:latin typeface="+mn-lt"/>
                <a:ea typeface="+mn-ea"/>
                <a:cs typeface="+mn-cs"/>
              </a:rPr>
              <a:t>texte</a:t>
            </a:r>
            <a:r>
              <a:rPr lang="en-CA" sz="1200" b="1" kern="1200" dirty="0">
                <a:solidFill>
                  <a:schemeClr val="tx1"/>
                </a:solidFill>
                <a:effectLst/>
                <a:latin typeface="+mn-lt"/>
                <a:ea typeface="+mn-ea"/>
                <a:cs typeface="+mn-cs"/>
              </a:rPr>
              <a:t> : </a:t>
            </a:r>
            <a:endParaRPr lang="en-US" sz="1200" kern="1200" dirty="0">
              <a:solidFill>
                <a:schemeClr val="tx1"/>
              </a:solidFill>
              <a:effectLst/>
              <a:latin typeface="+mn-lt"/>
              <a:ea typeface="+mn-ea"/>
              <a:cs typeface="+mn-cs"/>
            </a:endParaRPr>
          </a:p>
          <a:p>
            <a:endParaRPr lang="en-CA" sz="1200" kern="1200" dirty="0">
              <a:solidFill>
                <a:schemeClr val="tx1"/>
              </a:solidFill>
              <a:effectLst/>
              <a:latin typeface="+mn-lt"/>
              <a:ea typeface="+mn-ea"/>
              <a:cs typeface="+mn-cs"/>
            </a:endParaRPr>
          </a:p>
          <a:p>
            <a:r>
              <a:rPr lang="en-CA" sz="1200" kern="1200" dirty="0" err="1">
                <a:solidFill>
                  <a:schemeClr val="tx1"/>
                </a:solidFill>
                <a:effectLst/>
                <a:latin typeface="+mn-lt"/>
                <a:ea typeface="+mn-ea"/>
                <a:cs typeface="+mn-cs"/>
              </a:rPr>
              <a:t>Chaque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élève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doit</a:t>
            </a:r>
            <a:r>
              <a:rPr lang="en-CA" sz="1200" kern="1200" dirty="0">
                <a:solidFill>
                  <a:schemeClr val="tx1"/>
                </a:solidFill>
                <a:effectLst/>
                <a:latin typeface="+mn-lt"/>
                <a:ea typeface="+mn-ea"/>
                <a:cs typeface="+mn-cs"/>
              </a:rPr>
              <a:t> se sentir </a:t>
            </a:r>
            <a:r>
              <a:rPr lang="en-CA" sz="1200" kern="1200" dirty="0" err="1">
                <a:solidFill>
                  <a:schemeClr val="tx1"/>
                </a:solidFill>
                <a:effectLst/>
                <a:latin typeface="+mn-lt"/>
                <a:ea typeface="+mn-ea"/>
                <a:cs typeface="+mn-cs"/>
              </a:rPr>
              <a:t>en</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sécurité</a:t>
            </a:r>
            <a:r>
              <a:rPr lang="en-CA" sz="1200" kern="1200" dirty="0">
                <a:solidFill>
                  <a:schemeClr val="tx1"/>
                </a:solidFill>
                <a:effectLst/>
                <a:latin typeface="+mn-lt"/>
                <a:ea typeface="+mn-ea"/>
                <a:cs typeface="+mn-cs"/>
              </a:rPr>
              <a:t> dans un </a:t>
            </a:r>
            <a:r>
              <a:rPr lang="en-CA" sz="1200" kern="1200" dirty="0" err="1">
                <a:solidFill>
                  <a:schemeClr val="tx1"/>
                </a:solidFill>
                <a:effectLst/>
                <a:latin typeface="+mn-lt"/>
                <a:ea typeface="+mn-ea"/>
                <a:cs typeface="+mn-cs"/>
              </a:rPr>
              <a:t>environnement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inclusif</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afin</a:t>
            </a:r>
            <a:r>
              <a:rPr lang="en-CA" sz="1200" kern="1200" dirty="0">
                <a:solidFill>
                  <a:schemeClr val="tx1"/>
                </a:solidFill>
                <a:effectLst/>
                <a:latin typeface="+mn-lt"/>
                <a:ea typeface="+mn-ea"/>
                <a:cs typeface="+mn-cs"/>
              </a:rPr>
              <a:t> de pouvoir apprendre </a:t>
            </a:r>
            <a:r>
              <a:rPr lang="en-CA" sz="1200" kern="1200" dirty="0" err="1">
                <a:solidFill>
                  <a:schemeClr val="tx1"/>
                </a:solidFill>
                <a:effectLst/>
                <a:latin typeface="+mn-lt"/>
                <a:ea typeface="+mn-ea"/>
                <a:cs typeface="+mn-cs"/>
              </a:rPr>
              <a:t>à</a:t>
            </a:r>
            <a:r>
              <a:rPr lang="en-CA" sz="1200" kern="1200" dirty="0">
                <a:solidFill>
                  <a:schemeClr val="tx1"/>
                </a:solidFill>
                <a:effectLst/>
                <a:latin typeface="+mn-lt"/>
                <a:ea typeface="+mn-ea"/>
                <a:cs typeface="+mn-cs"/>
              </a:rPr>
              <a:t> son plein potentiel. Il existe des leaders à </a:t>
            </a:r>
            <a:r>
              <a:rPr lang="en-CA" sz="1200" u="sng" kern="1200" dirty="0">
                <a:solidFill>
                  <a:schemeClr val="tx1"/>
                </a:solidFill>
                <a:effectLst/>
                <a:latin typeface="+mn-lt"/>
                <a:ea typeface="+mn-ea"/>
                <a:cs typeface="+mn-cs"/>
              </a:rPr>
              <a:t>tous les </a:t>
            </a:r>
            <a:r>
              <a:rPr lang="en-CA" sz="1200" kern="1200" dirty="0">
                <a:solidFill>
                  <a:schemeClr val="tx1"/>
                </a:solidFill>
                <a:effectLst/>
                <a:latin typeface="+mn-lt"/>
                <a:ea typeface="+mn-ea"/>
                <a:cs typeface="+mn-cs"/>
              </a:rPr>
              <a:t>niveaux de l'éducation (y compris les élèves) qui </a:t>
            </a:r>
            <a:r>
              <a:rPr lang="en-CA" sz="1200" kern="1200" dirty="0" err="1">
                <a:solidFill>
                  <a:schemeClr val="tx1"/>
                </a:solidFill>
                <a:effectLst/>
                <a:latin typeface="+mn-lt"/>
                <a:ea typeface="+mn-ea"/>
                <a:cs typeface="+mn-cs"/>
              </a:rPr>
              <a:t>peuvent</a:t>
            </a:r>
            <a:r>
              <a:rPr lang="en-CA" sz="1200" kern="1200" dirty="0">
                <a:solidFill>
                  <a:schemeClr val="tx1"/>
                </a:solidFill>
                <a:effectLst/>
                <a:latin typeface="+mn-lt"/>
                <a:ea typeface="+mn-ea"/>
                <a:cs typeface="+mn-cs"/>
              </a:rPr>
              <a:t> </a:t>
            </a:r>
            <a:r>
              <a:rPr lang="fr-CA" sz="1200" kern="1200" dirty="0">
                <a:solidFill>
                  <a:schemeClr val="tx1"/>
                </a:solidFill>
                <a:effectLst/>
                <a:latin typeface="+mn-lt"/>
                <a:ea typeface="+mn-ea"/>
                <a:cs typeface="+mn-cs"/>
              </a:rPr>
              <a:t>parrainer </a:t>
            </a:r>
            <a:r>
              <a:rPr lang="en-US" sz="1200" kern="1200" dirty="0" err="1">
                <a:solidFill>
                  <a:schemeClr val="tx1"/>
                </a:solidFill>
                <a:effectLst/>
                <a:latin typeface="+mn-lt"/>
                <a:ea typeface="+mn-ea"/>
                <a:cs typeface="+mn-cs"/>
              </a:rPr>
              <a:t>l’OSIG</a:t>
            </a:r>
            <a:r>
              <a:rPr lang="en-US" sz="1200" kern="1200" dirty="0">
                <a:solidFill>
                  <a:schemeClr val="tx1"/>
                </a:solidFill>
                <a:effectLst/>
                <a:latin typeface="+mn-lt"/>
                <a:ea typeface="+mn-ea"/>
                <a:cs typeface="+mn-cs"/>
              </a:rPr>
              <a:t>/la SOGI pour inspirer et mettre en œuvre le changement.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Tout le monde a un rôle à jouer, quel que soit le stade où nous nous trouvons dans </a:t>
            </a:r>
            <a:r>
              <a:rPr lang="en-US" sz="1200" kern="1200" dirty="0" err="1">
                <a:solidFill>
                  <a:schemeClr val="tx1"/>
                </a:solidFill>
                <a:effectLst/>
                <a:latin typeface="+mn-lt"/>
                <a:ea typeface="+mn-ea"/>
                <a:cs typeface="+mn-cs"/>
              </a:rPr>
              <a:t>notre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apprentissage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2</a:t>
            </a:fld>
            <a:endParaRPr lang="en-US"/>
          </a:p>
        </p:txBody>
      </p:sp>
    </p:spTree>
    <p:extLst>
      <p:ext uri="{BB962C8B-B14F-4D97-AF65-F5344CB8AC3E}">
        <p14:creationId xmlns:p14="http://schemas.microsoft.com/office/powerpoint/2010/main" val="44528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5 minutes</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Tâche : </a:t>
            </a:r>
            <a:r>
              <a:rPr lang="en-US" sz="1200" i="1" kern="1200" dirty="0">
                <a:solidFill>
                  <a:schemeClr val="tx1"/>
                </a:solidFill>
                <a:effectLst/>
                <a:latin typeface="+mn-lt"/>
                <a:ea typeface="+mn-ea"/>
                <a:cs typeface="+mn-cs"/>
              </a:rPr>
              <a:t>Tout d'abord, </a:t>
            </a:r>
            <a:r>
              <a:rPr lang="en-US" sz="1200" i="1" kern="1200" dirty="0" err="1">
                <a:solidFill>
                  <a:schemeClr val="tx1"/>
                </a:solidFill>
                <a:effectLst/>
                <a:latin typeface="+mn-lt"/>
                <a:ea typeface="+mn-ea"/>
                <a:cs typeface="+mn-cs"/>
              </a:rPr>
              <a:t>résumez</a:t>
            </a:r>
            <a:r>
              <a:rPr lang="en-US" sz="1200" i="1" kern="1200" dirty="0">
                <a:solidFill>
                  <a:schemeClr val="tx1"/>
                </a:solidFill>
                <a:effectLst/>
                <a:latin typeface="+mn-lt"/>
                <a:ea typeface="+mn-ea"/>
                <a:cs typeface="+mn-cs"/>
              </a:rPr>
              <a:t> le règlement de votre district. Fournissez une copie imprimée à chaque groupe ou table, ou si vous travaillez en ligne, trouvez la politique ou la procédure de votre district sur le site Web du district. Ensuite, montrez au groupe où trouver et télécharger le guide des politiques du ministère de l'Éducation à partir de la </a:t>
            </a:r>
            <a:r>
              <a:rPr lang="en-US" sz="1200" i="1" u="sng" kern="1200" dirty="0">
                <a:solidFill>
                  <a:schemeClr val="tx1"/>
                </a:solidFill>
                <a:effectLst/>
                <a:latin typeface="+mn-lt"/>
                <a:ea typeface="+mn-ea"/>
                <a:cs typeface="+mn-cs"/>
                <a:hlinkClick r:id="rId3"/>
              </a:rPr>
              <a:t>page Web OSIG/SOGI 1</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3</a:t>
            </a:fld>
            <a:endParaRPr lang="en-US"/>
          </a:p>
        </p:txBody>
      </p:sp>
    </p:spTree>
    <p:extLst>
      <p:ext uri="{BB962C8B-B14F-4D97-AF65-F5344CB8AC3E}">
        <p14:creationId xmlns:p14="http://schemas.microsoft.com/office/powerpoint/2010/main" val="141499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10 minutes</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Tâche : </a:t>
            </a:r>
            <a:r>
              <a:rPr lang="en-US" sz="1200" i="1" kern="1200" dirty="0">
                <a:solidFill>
                  <a:schemeClr val="tx1"/>
                </a:solidFill>
                <a:effectLst/>
                <a:latin typeface="+mn-lt"/>
                <a:ea typeface="+mn-ea"/>
                <a:cs typeface="+mn-cs"/>
              </a:rPr>
              <a:t>Présentez et diffusez la vidéo.</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4</a:t>
            </a:fld>
            <a:endParaRPr lang="en-US"/>
          </a:p>
        </p:txBody>
      </p:sp>
    </p:spTree>
    <p:extLst>
      <p:ext uri="{BB962C8B-B14F-4D97-AF65-F5344CB8AC3E}">
        <p14:creationId xmlns:p14="http://schemas.microsoft.com/office/powerpoint/2010/main" val="1405714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 minutes</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Tâche : </a:t>
            </a:r>
            <a:r>
              <a:rPr lang="en-US" sz="1200" i="1" kern="1200" dirty="0">
                <a:solidFill>
                  <a:schemeClr val="tx1"/>
                </a:solidFill>
                <a:effectLst/>
                <a:latin typeface="+mn-lt"/>
                <a:ea typeface="+mn-ea"/>
                <a:cs typeface="+mn-cs"/>
              </a:rPr>
              <a:t>Divisez les participant.e.s en 3 groupes (si les groupes sont trop grands - c'est-à-dire plus de 6 personnes - demandez à chaque groupe de se diviser en deux groupes plus petits, chacun travaillant sur le même scénario). Remettez à chaque groupe l'impression d'un scénario et les directives du MDE, et passez en revue les instructions figurant sur la diapositive. Reprenez la session après </a:t>
            </a:r>
            <a:r>
              <a:rPr lang="en-US" sz="1200" b="1" i="1" kern="1200" dirty="0">
                <a:solidFill>
                  <a:schemeClr val="tx1"/>
                </a:solidFill>
                <a:effectLst/>
                <a:latin typeface="+mn-lt"/>
                <a:ea typeface="+mn-ea"/>
                <a:cs typeface="+mn-cs"/>
              </a:rPr>
              <a:t>5 minutes</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Activité complémentaire : </a:t>
            </a:r>
            <a:r>
              <a:rPr lang="en-US" sz="1200" i="1" kern="1200" dirty="0">
                <a:solidFill>
                  <a:schemeClr val="tx1"/>
                </a:solidFill>
                <a:effectLst/>
                <a:latin typeface="+mn-lt"/>
                <a:ea typeface="+mn-ea"/>
                <a:cs typeface="+mn-cs"/>
              </a:rPr>
              <a:t>Prévoyez du temps supplémentaire pour les réponses plus détaillées et le travail en groupe.</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9CA1AD-1862-2B4B-934E-687FB080348F}" type="slidenum">
              <a:rPr lang="en-US" smtClean="0"/>
              <a:t>5</a:t>
            </a:fld>
            <a:endParaRPr lang="en-US"/>
          </a:p>
        </p:txBody>
      </p:sp>
    </p:spTree>
    <p:extLst>
      <p:ext uri="{BB962C8B-B14F-4D97-AF65-F5344CB8AC3E}">
        <p14:creationId xmlns:p14="http://schemas.microsoft.com/office/powerpoint/2010/main" val="1096855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10 minutes</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Tâche </a:t>
            </a:r>
            <a:r>
              <a:rPr lang="en-US" sz="1200" i="1" kern="1200" dirty="0">
                <a:solidFill>
                  <a:schemeClr val="tx1"/>
                </a:solidFill>
                <a:effectLst/>
                <a:latin typeface="+mn-lt"/>
                <a:ea typeface="+mn-ea"/>
                <a:cs typeface="+mn-cs"/>
              </a:rPr>
              <a:t>: Invitez un membre de chaque groupe à se lever et à faire une présentation de </a:t>
            </a:r>
            <a:r>
              <a:rPr lang="en-US" sz="1200" b="1" i="1" kern="1200" dirty="0">
                <a:solidFill>
                  <a:schemeClr val="tx1"/>
                </a:solidFill>
                <a:effectLst/>
                <a:latin typeface="+mn-lt"/>
                <a:ea typeface="+mn-ea"/>
                <a:cs typeface="+mn-cs"/>
              </a:rPr>
              <a:t>2 minutes </a:t>
            </a:r>
            <a:r>
              <a:rPr lang="en-US" sz="1200" i="1" kern="1200" dirty="0">
                <a:solidFill>
                  <a:schemeClr val="tx1"/>
                </a:solidFill>
                <a:effectLst/>
                <a:latin typeface="+mn-lt"/>
                <a:ea typeface="+mn-ea"/>
                <a:cs typeface="+mn-cs"/>
              </a:rPr>
              <a:t>résumant leurs recommandations pour leur scénario (si deux groupes ont travaillé sur le même scénario, l'un doit lire son plan et l'autre peut apporter des idées supplémentaires). </a:t>
            </a:r>
            <a:endParaRPr lang="en-US" sz="1200" kern="1200" dirty="0">
              <a:solidFill>
                <a:schemeClr val="tx1"/>
              </a:solidFill>
              <a:effectLst/>
              <a:latin typeface="+mn-lt"/>
              <a:ea typeface="+mn-ea"/>
              <a:cs typeface="+mn-cs"/>
            </a:endParaRP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Activité complémentaire </a:t>
            </a:r>
            <a:r>
              <a:rPr lang="en-US" sz="1200" i="1" kern="1200" dirty="0">
                <a:solidFill>
                  <a:schemeClr val="tx1"/>
                </a:solidFill>
                <a:effectLst/>
                <a:latin typeface="+mn-lt"/>
                <a:ea typeface="+mn-ea"/>
                <a:cs typeface="+mn-cs"/>
              </a:rPr>
              <a:t>: Prévoyez du temps supplémentaire pour la discussion et le retour d'information après chaque présentation.</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9CA1AD-1862-2B4B-934E-687FB080348F}" type="slidenum">
              <a:rPr lang="en-US" smtClean="0"/>
              <a:t>6</a:t>
            </a:fld>
            <a:endParaRPr lang="en-US"/>
          </a:p>
        </p:txBody>
      </p:sp>
    </p:spTree>
    <p:extLst>
      <p:ext uri="{BB962C8B-B14F-4D97-AF65-F5344CB8AC3E}">
        <p14:creationId xmlns:p14="http://schemas.microsoft.com/office/powerpoint/2010/main" val="1360186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4 minutes </a:t>
            </a:r>
            <a:endParaRPr lang="en-US" sz="1200" kern="1200" dirty="0">
              <a:solidFill>
                <a:schemeClr val="tx1"/>
              </a:solidFill>
              <a:effectLst/>
              <a:latin typeface="+mn-lt"/>
              <a:ea typeface="+mn-ea"/>
              <a:cs typeface="+mn-cs"/>
            </a:endParaRPr>
          </a:p>
          <a:p>
            <a:endParaRPr lang="en-CA" sz="1200" kern="1200" dirty="0">
              <a:solidFill>
                <a:schemeClr val="tx1"/>
              </a:solidFill>
              <a:effectLst/>
              <a:latin typeface="+mn-lt"/>
              <a:ea typeface="+mn-ea"/>
              <a:cs typeface="+mn-cs"/>
            </a:endParaRPr>
          </a:p>
          <a:p>
            <a:br>
              <a:rPr lang="en-CA" sz="1200" kern="1200" dirty="0">
                <a:solidFill>
                  <a:schemeClr val="tx1"/>
                </a:solidFill>
                <a:effectLst/>
                <a:latin typeface="+mn-lt"/>
                <a:ea typeface="+mn-ea"/>
                <a:cs typeface="+mn-cs"/>
              </a:rPr>
            </a:br>
            <a:r>
              <a:rPr lang="en-CA" sz="1200" b="1" kern="1200" dirty="0" err="1">
                <a:solidFill>
                  <a:schemeClr val="tx1"/>
                </a:solidFill>
                <a:effectLst/>
                <a:latin typeface="+mn-lt"/>
                <a:ea typeface="+mn-ea"/>
                <a:cs typeface="+mn-cs"/>
              </a:rPr>
              <a:t>Gabarit</a:t>
            </a:r>
            <a:r>
              <a:rPr lang="en-CA" sz="1200" b="1" kern="1200" dirty="0">
                <a:solidFill>
                  <a:schemeClr val="tx1"/>
                </a:solidFill>
                <a:effectLst/>
                <a:latin typeface="+mn-lt"/>
                <a:ea typeface="+mn-ea"/>
                <a:cs typeface="+mn-cs"/>
              </a:rPr>
              <a:t> de </a:t>
            </a:r>
            <a:r>
              <a:rPr lang="en-CA" sz="1200" b="1" kern="1200" dirty="0" err="1">
                <a:solidFill>
                  <a:schemeClr val="tx1"/>
                </a:solidFill>
                <a:effectLst/>
                <a:latin typeface="+mn-lt"/>
                <a:ea typeface="+mn-ea"/>
                <a:cs typeface="+mn-cs"/>
              </a:rPr>
              <a:t>texte</a:t>
            </a:r>
            <a:r>
              <a:rPr lang="en-CA"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Peu importe où vous en êtes dans votre cheminement, il existe des ressources en ligne, au niveau de l'école et de la province pour vous aider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réagir aux situations qui peuvent survenir de manière proactive, inclusive réfléchie.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Votre école est-elle prête à faire partie du </a:t>
            </a:r>
            <a:r>
              <a:rPr lang="en-US" sz="1200" kern="1200" dirty="0" err="1">
                <a:solidFill>
                  <a:schemeClr val="tx1"/>
                </a:solidFill>
                <a:effectLst/>
                <a:latin typeface="+mn-lt"/>
                <a:ea typeface="+mn-ea"/>
                <a:cs typeface="+mn-cs"/>
              </a:rPr>
              <a:t>réseau</a:t>
            </a:r>
            <a:r>
              <a:rPr lang="en-US" sz="1200" kern="1200" dirty="0">
                <a:solidFill>
                  <a:schemeClr val="tx1"/>
                </a:solidFill>
                <a:effectLst/>
                <a:latin typeface="+mn-lt"/>
                <a:ea typeface="+mn-ea"/>
                <a:cs typeface="+mn-cs"/>
              </a:rPr>
              <a:t> du personnel enseignant OSIG/SOGI ? Avez-vous une ou plusieurs personnes qui sont prêtes à </a:t>
            </a:r>
            <a:r>
              <a:rPr lang="en-US" sz="1200" kern="1200" dirty="0" err="1">
                <a:solidFill>
                  <a:schemeClr val="tx1"/>
                </a:solidFill>
                <a:effectLst/>
                <a:latin typeface="+mn-lt"/>
                <a:ea typeface="+mn-ea"/>
                <a:cs typeface="+mn-cs"/>
              </a:rPr>
              <a:t>devenir</a:t>
            </a:r>
            <a:r>
              <a:rPr lang="en-US" sz="1200" kern="1200" dirty="0">
                <a:solidFill>
                  <a:schemeClr val="tx1"/>
                </a:solidFill>
                <a:effectLst/>
                <a:latin typeface="+mn-lt"/>
                <a:ea typeface="+mn-ea"/>
                <a:cs typeface="+mn-cs"/>
              </a:rPr>
              <a:t>  responsible(s) </a:t>
            </a:r>
            <a:r>
              <a:rPr lang="en-US" sz="1200" kern="1200" dirty="0" err="1">
                <a:solidFill>
                  <a:schemeClr val="tx1"/>
                </a:solidFill>
                <a:effectLst/>
                <a:latin typeface="+mn-lt"/>
                <a:ea typeface="+mn-ea"/>
                <a:cs typeface="+mn-cs"/>
              </a:rPr>
              <a:t>scolaire</a:t>
            </a:r>
            <a:r>
              <a:rPr lang="en-US" sz="1200" kern="1200" dirty="0">
                <a:solidFill>
                  <a:schemeClr val="tx1"/>
                </a:solidFill>
                <a:effectLst/>
                <a:latin typeface="+mn-lt"/>
                <a:ea typeface="+mn-ea"/>
                <a:cs typeface="+mn-cs"/>
              </a:rPr>
              <a:t>(s) OSIG/SOGI ? Que votre district ait un responsable de district OSIG/SOGI ou non, le fait d'avoir un responsable </a:t>
            </a:r>
            <a:r>
              <a:rPr lang="en-US" sz="1200" kern="1200" dirty="0" err="1">
                <a:solidFill>
                  <a:schemeClr val="tx1"/>
                </a:solidFill>
                <a:effectLst/>
                <a:latin typeface="+mn-lt"/>
                <a:ea typeface="+mn-ea"/>
                <a:cs typeface="+mn-cs"/>
              </a:rPr>
              <a:t>d'école</a:t>
            </a:r>
            <a:r>
              <a:rPr lang="en-US" sz="1200" kern="1200" dirty="0">
                <a:solidFill>
                  <a:schemeClr val="tx1"/>
                </a:solidFill>
                <a:effectLst/>
                <a:latin typeface="+mn-lt"/>
                <a:ea typeface="+mn-ea"/>
                <a:cs typeface="+mn-cs"/>
              </a:rPr>
              <a:t> OSIG/SOGI peut faire avancer votre école.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Bien qu'il existe un guide de politique, </a:t>
            </a:r>
            <a:r>
              <a:rPr lang="en-US" sz="1200" kern="1200" dirty="0" err="1">
                <a:solidFill>
                  <a:schemeClr val="tx1"/>
                </a:solidFill>
                <a:effectLst/>
                <a:latin typeface="+mn-lt"/>
                <a:ea typeface="+mn-ea"/>
                <a:cs typeface="+mn-cs"/>
              </a:rPr>
              <a:t>chaque</a:t>
            </a:r>
            <a:r>
              <a:rPr lang="en-US" sz="1200" kern="1200" dirty="0">
                <a:solidFill>
                  <a:schemeClr val="tx1"/>
                </a:solidFill>
                <a:effectLst/>
                <a:latin typeface="+mn-lt"/>
                <a:ea typeface="+mn-ea"/>
                <a:cs typeface="+mn-cs"/>
              </a:rPr>
              <a:t> situation et </a:t>
            </a:r>
            <a:r>
              <a:rPr lang="en-US" sz="1200" kern="1200" dirty="0" err="1">
                <a:solidFill>
                  <a:schemeClr val="tx1"/>
                </a:solidFill>
                <a:effectLst/>
                <a:latin typeface="+mn-lt"/>
                <a:ea typeface="+mn-ea"/>
                <a:cs typeface="+mn-cs"/>
              </a:rPr>
              <a:t>chaque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individu</a:t>
            </a:r>
            <a:r>
              <a:rPr lang="en-US" sz="1200" kern="1200" dirty="0">
                <a:solidFill>
                  <a:schemeClr val="tx1"/>
                </a:solidFill>
                <a:effectLst/>
                <a:latin typeface="+mn-lt"/>
                <a:ea typeface="+mn-ea"/>
                <a:cs typeface="+mn-cs"/>
              </a:rPr>
              <a:t> sont différents. Si  la façon de gérer </a:t>
            </a:r>
            <a:r>
              <a:rPr lang="en-US" sz="1200" kern="1200" dirty="0" err="1">
                <a:solidFill>
                  <a:schemeClr val="tx1"/>
                </a:solidFill>
                <a:effectLst/>
                <a:latin typeface="+mn-lt"/>
                <a:ea typeface="+mn-ea"/>
                <a:cs typeface="+mn-cs"/>
              </a:rPr>
              <a:t>une</a:t>
            </a:r>
            <a:r>
              <a:rPr lang="en-US" sz="1200" kern="1200" dirty="0">
                <a:solidFill>
                  <a:schemeClr val="tx1"/>
                </a:solidFill>
                <a:effectLst/>
                <a:latin typeface="+mn-lt"/>
                <a:ea typeface="+mn-ea"/>
                <a:cs typeface="+mn-cs"/>
              </a:rPr>
              <a:t> situation </a:t>
            </a:r>
            <a:r>
              <a:rPr lang="en-US" sz="1200" kern="1200" dirty="0" err="1">
                <a:solidFill>
                  <a:schemeClr val="tx1"/>
                </a:solidFill>
                <a:effectLst/>
                <a:latin typeface="+mn-lt"/>
                <a:ea typeface="+mn-ea"/>
                <a:cs typeface="+mn-cs"/>
              </a:rPr>
              <a:t>n’est</a:t>
            </a:r>
            <a:r>
              <a:rPr lang="en-US" sz="1200" kern="1200" dirty="0">
                <a:solidFill>
                  <a:schemeClr val="tx1"/>
                </a:solidFill>
                <a:effectLst/>
                <a:latin typeface="+mn-lt"/>
                <a:ea typeface="+mn-ea"/>
                <a:cs typeface="+mn-cs"/>
              </a:rPr>
              <a:t> pas </a:t>
            </a:r>
            <a:r>
              <a:rPr lang="en-US" sz="1200" kern="1200" dirty="0" err="1">
                <a:solidFill>
                  <a:schemeClr val="tx1"/>
                </a:solidFill>
                <a:effectLst/>
                <a:latin typeface="+mn-lt"/>
                <a:ea typeface="+mn-ea"/>
                <a:cs typeface="+mn-cs"/>
              </a:rPr>
              <a:t>évidente</a:t>
            </a:r>
            <a:r>
              <a:rPr lang="en-US" sz="1200" kern="1200" dirty="0">
                <a:solidFill>
                  <a:schemeClr val="tx1"/>
                </a:solidFill>
                <a:effectLst/>
                <a:latin typeface="+mn-lt"/>
                <a:ea typeface="+mn-ea"/>
                <a:cs typeface="+mn-cs"/>
              </a:rPr>
              <a:t>, visitez le site </a:t>
            </a:r>
            <a:r>
              <a:rPr lang="en-US" sz="1200" kern="1200" dirty="0" err="1">
                <a:solidFill>
                  <a:schemeClr val="tx1"/>
                </a:solidFill>
                <a:effectLst/>
                <a:latin typeface="+mn-lt"/>
                <a:ea typeface="+mn-ea"/>
                <a:cs typeface="+mn-cs"/>
              </a:rPr>
              <a:t>SOGIeducation.org</a:t>
            </a:r>
            <a:r>
              <a:rPr lang="en-US" sz="1200" kern="1200" dirty="0">
                <a:solidFill>
                  <a:schemeClr val="tx1"/>
                </a:solidFill>
                <a:effectLst/>
                <a:latin typeface="+mn-lt"/>
                <a:ea typeface="+mn-ea"/>
                <a:cs typeface="+mn-cs"/>
              </a:rPr>
              <a:t> pour une série de ressources ou consultez votre </a:t>
            </a:r>
            <a:r>
              <a:rPr lang="en-US" sz="1200" kern="1200" dirty="0" err="1">
                <a:solidFill>
                  <a:schemeClr val="tx1"/>
                </a:solidFill>
                <a:effectLst/>
                <a:latin typeface="+mn-lt"/>
                <a:ea typeface="+mn-ea"/>
                <a:cs typeface="+mn-cs"/>
              </a:rPr>
              <a:t>responsable</a:t>
            </a:r>
            <a:r>
              <a:rPr lang="en-US" sz="1200" kern="1200" dirty="0">
                <a:solidFill>
                  <a:schemeClr val="tx1"/>
                </a:solidFill>
                <a:effectLst/>
                <a:latin typeface="+mn-lt"/>
                <a:ea typeface="+mn-ea"/>
                <a:cs typeface="+mn-cs"/>
              </a:rPr>
              <a:t> OSIG/SOGI de district /la </a:t>
            </a:r>
            <a:r>
              <a:rPr lang="en-US" sz="1200" kern="1200" dirty="0" err="1">
                <a:solidFill>
                  <a:schemeClr val="tx1"/>
                </a:solidFill>
                <a:effectLst/>
                <a:latin typeface="+mn-lt"/>
                <a:ea typeface="+mn-ea"/>
                <a:cs typeface="+mn-cs"/>
              </a:rPr>
              <a:t>personne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responsable</a:t>
            </a:r>
            <a:r>
              <a:rPr lang="en-US" sz="1200" kern="1200" dirty="0">
                <a:solidFill>
                  <a:schemeClr val="tx1"/>
                </a:solidFill>
                <a:effectLst/>
                <a:latin typeface="+mn-lt"/>
                <a:ea typeface="+mn-ea"/>
                <a:cs typeface="+mn-cs"/>
              </a:rPr>
              <a:t> de la sécurité dans les écoles.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 changement viendra si nous travaillons ensemble ! </a:t>
            </a: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7</a:t>
            </a:fld>
            <a:endParaRPr lang="en-US"/>
          </a:p>
        </p:txBody>
      </p:sp>
    </p:spTree>
    <p:extLst>
      <p:ext uri="{BB962C8B-B14F-4D97-AF65-F5344CB8AC3E}">
        <p14:creationId xmlns:p14="http://schemas.microsoft.com/office/powerpoint/2010/main" val="114719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 minute </a:t>
            </a:r>
          </a:p>
          <a:p>
            <a:r>
              <a:rPr lang="en-US" sz="1200" b="1"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Tâche </a:t>
            </a:r>
            <a:r>
              <a:rPr lang="en-US" sz="1200" i="1" kern="1200" dirty="0">
                <a:solidFill>
                  <a:schemeClr val="tx1"/>
                </a:solidFill>
                <a:effectLst/>
                <a:latin typeface="+mn-lt"/>
                <a:ea typeface="+mn-ea"/>
                <a:cs typeface="+mn-cs"/>
              </a:rPr>
              <a:t>: Encouragez les participant.e.s à en apprendre davantage et à obtenir des réponses à leurs questions en communiquant avec vous en personne, en visitant </a:t>
            </a:r>
            <a:r>
              <a:rPr lang="en-US" sz="1200" i="1" kern="1200" dirty="0" err="1">
                <a:solidFill>
                  <a:schemeClr val="tx1"/>
                </a:solidFill>
                <a:effectLst/>
                <a:latin typeface="+mn-lt"/>
                <a:ea typeface="+mn-ea"/>
                <a:cs typeface="+mn-cs"/>
              </a:rPr>
              <a:t>SOGIeducation.org</a:t>
            </a:r>
            <a:r>
              <a:rPr lang="en-US" sz="1200" i="1" kern="1200" dirty="0">
                <a:solidFill>
                  <a:schemeClr val="tx1"/>
                </a:solidFill>
                <a:effectLst/>
                <a:latin typeface="+mn-lt"/>
                <a:ea typeface="+mn-ea"/>
                <a:cs typeface="+mn-cs"/>
              </a:rPr>
              <a:t>, en communiquant avec les </a:t>
            </a:r>
            <a:r>
              <a:rPr lang="en-US" sz="1200" i="1" kern="1200" dirty="0" err="1">
                <a:solidFill>
                  <a:schemeClr val="tx1"/>
                </a:solidFill>
                <a:effectLst/>
                <a:latin typeface="+mn-lt"/>
                <a:ea typeface="+mn-ea"/>
                <a:cs typeface="+mn-cs"/>
              </a:rPr>
              <a:t>responsables</a:t>
            </a:r>
            <a:r>
              <a:rPr lang="en-US" sz="1200" i="1" kern="1200" dirty="0">
                <a:solidFill>
                  <a:schemeClr val="tx1"/>
                </a:solidFill>
                <a:effectLst/>
                <a:latin typeface="+mn-lt"/>
                <a:ea typeface="+mn-ea"/>
                <a:cs typeface="+mn-cs"/>
              </a:rPr>
              <a:t> OSIG/SOGI des écoles/districts ou en envoyant un courriel au responsable de </a:t>
            </a:r>
            <a:r>
              <a:rPr lang="en-US" sz="1200" i="1" kern="1200" dirty="0" err="1">
                <a:solidFill>
                  <a:schemeClr val="tx1"/>
                </a:solidFill>
                <a:effectLst/>
                <a:latin typeface="+mn-lt"/>
                <a:ea typeface="+mn-ea"/>
                <a:cs typeface="+mn-cs"/>
              </a:rPr>
              <a:t>l'éducation</a:t>
            </a:r>
            <a:r>
              <a:rPr lang="en-US" sz="1200" i="1" kern="1200" dirty="0">
                <a:solidFill>
                  <a:schemeClr val="tx1"/>
                </a:solidFill>
                <a:effectLst/>
                <a:latin typeface="+mn-lt"/>
                <a:ea typeface="+mn-ea"/>
                <a:cs typeface="+mn-cs"/>
              </a:rPr>
              <a:t> OSIG/SOGI de la Colombie-Britannique </a:t>
            </a:r>
            <a:r>
              <a:rPr lang="en-US" sz="1200" i="1" u="sng" kern="1200" dirty="0">
                <a:solidFill>
                  <a:schemeClr val="tx1"/>
                </a:solidFill>
                <a:effectLst/>
                <a:latin typeface="+mn-lt"/>
                <a:ea typeface="+mn-ea"/>
                <a:cs typeface="+mn-cs"/>
                <a:hlinkClick r:id="rId3"/>
              </a:rPr>
              <a:t>(info@OSIG/SOGIeducation.org)</a:t>
            </a:r>
            <a:r>
              <a:rPr lang="en-US" sz="1200" kern="1200" dirty="0">
                <a:solidFill>
                  <a:schemeClr val="tx1"/>
                </a:solidFill>
                <a:effectLst/>
                <a:latin typeface="+mn-lt"/>
                <a:ea typeface="+mn-ea"/>
                <a:cs typeface="+mn-cs"/>
              </a:rPr>
              <a:t>. </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Activité complémentaire :</a:t>
            </a:r>
            <a:r>
              <a:rPr lang="en-US" sz="1200" i="1" kern="1200" dirty="0">
                <a:solidFill>
                  <a:schemeClr val="tx1"/>
                </a:solidFill>
                <a:effectLst/>
                <a:latin typeface="+mn-lt"/>
                <a:ea typeface="+mn-ea"/>
                <a:cs typeface="+mn-cs"/>
              </a:rPr>
              <a:t> Ouvrez la discussion si le temps le permet.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br>
              <a:rPr lang="en-US" sz="1200" kern="1200" dirty="0">
                <a:solidFill>
                  <a:schemeClr val="tx1"/>
                </a:solidFill>
                <a:effectLst/>
                <a:latin typeface="+mn-lt"/>
                <a:ea typeface="+mn-ea"/>
                <a:cs typeface="+mn-cs"/>
              </a:rPr>
            </a:br>
            <a:r>
              <a:rPr lang="en-US" sz="1200" b="1" kern="1200" dirty="0" err="1">
                <a:solidFill>
                  <a:schemeClr val="tx1"/>
                </a:solidFill>
                <a:effectLst/>
                <a:latin typeface="+mn-lt"/>
                <a:ea typeface="+mn-ea"/>
                <a:cs typeface="+mn-cs"/>
              </a:rPr>
              <a:t>Gabarit</a:t>
            </a:r>
            <a:r>
              <a:rPr lang="en-US" sz="1200" b="1" kern="1200" dirty="0">
                <a:solidFill>
                  <a:schemeClr val="tx1"/>
                </a:solidFill>
                <a:effectLst/>
                <a:latin typeface="+mn-lt"/>
                <a:ea typeface="+mn-ea"/>
                <a:cs typeface="+mn-cs"/>
              </a:rPr>
              <a:t> de </a:t>
            </a:r>
            <a:r>
              <a:rPr lang="en-US" sz="1200" b="1" kern="1200" dirty="0" err="1">
                <a:solidFill>
                  <a:schemeClr val="tx1"/>
                </a:solidFill>
                <a:effectLst/>
                <a:latin typeface="+mn-lt"/>
                <a:ea typeface="+mn-ea"/>
                <a:cs typeface="+mn-cs"/>
              </a:rPr>
              <a:t>texte</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Merci de participer et </a:t>
            </a:r>
            <a:r>
              <a:rPr lang="en-US" sz="1200" kern="1200" dirty="0" err="1">
                <a:solidFill>
                  <a:schemeClr val="tx1"/>
                </a:solidFill>
                <a:effectLst/>
                <a:latin typeface="+mn-lt"/>
                <a:ea typeface="+mn-ea"/>
                <a:cs typeface="+mn-cs"/>
              </a:rPr>
              <a:t>d'apprendre</a:t>
            </a:r>
            <a:r>
              <a:rPr lang="en-US" sz="1200" kern="1200" dirty="0">
                <a:solidFill>
                  <a:schemeClr val="tx1"/>
                </a:solidFill>
                <a:effectLst/>
                <a:latin typeface="+mn-lt"/>
                <a:ea typeface="+mn-ea"/>
                <a:cs typeface="+mn-cs"/>
              </a:rPr>
              <a:t> avec nous !</a:t>
            </a: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8</a:t>
            </a:fld>
            <a:endParaRPr lang="en-US"/>
          </a:p>
        </p:txBody>
      </p:sp>
    </p:spTree>
    <p:extLst>
      <p:ext uri="{BB962C8B-B14F-4D97-AF65-F5344CB8AC3E}">
        <p14:creationId xmlns:p14="http://schemas.microsoft.com/office/powerpoint/2010/main" val="109995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87937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12210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7575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810350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9234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8806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92915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6946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60096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71541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5906FB-DEBD-49DC-8FCB-09BC3E77A8A9}" type="datetimeFigureOut">
              <a:rPr lang="en-US" smtClean="0">
                <a:solidFill>
                  <a:prstClr val="black">
                    <a:tint val="75000"/>
                  </a:prstClr>
                </a:solidFill>
              </a:rPr>
              <a:pPr/>
              <a:t>1/23/22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936E38-D958-4418-AB51-52043866A01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2163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Cliquez pour modifier le style du titre principal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Cliquez pour modifier les styles du texte principal</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906FB-DEBD-49DC-8FCB-09BC3E77A8A9}" type="datetimeFigureOut">
              <a:rPr lang="en-US" smtClean="0">
                <a:solidFill>
                  <a:prstClr val="black">
                    <a:tint val="75000"/>
                  </a:prstClr>
                </a:solidFill>
              </a:rPr>
              <a:t>1/23/22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36E38-D958-4418-AB51-52043866A016}" type="slidenum">
              <a:rPr lang="en-US" smtClean="0">
                <a:solidFill>
                  <a:prstClr val="black">
                    <a:tint val="75000"/>
                  </a:prstClr>
                </a:solidFill>
              </a:rPr>
              <a:t>‹n°›</a:t>
            </a:fld>
            <a:endParaRPr lang="en-US">
              <a:solidFill>
                <a:prstClr val="black">
                  <a:tint val="75000"/>
                </a:prstClr>
              </a:solidFill>
            </a:endParaRPr>
          </a:p>
        </p:txBody>
      </p:sp>
    </p:spTree>
    <p:extLst>
      <p:ext uri="{BB962C8B-B14F-4D97-AF65-F5344CB8AC3E}">
        <p14:creationId xmlns:p14="http://schemas.microsoft.com/office/powerpoint/2010/main" val="76461622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sogieducation.org/sogi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youtu.be/B-ES9YY369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85220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363" y="472094"/>
            <a:ext cx="1920231" cy="2085371"/>
          </a:xfrm>
          <a:prstGeom prst="rect">
            <a:avLst/>
          </a:prstGeom>
        </p:spPr>
      </p:pic>
      <p:sp>
        <p:nvSpPr>
          <p:cNvPr id="6" name="TextBox 5"/>
          <p:cNvSpPr txBox="1"/>
          <p:nvPr/>
        </p:nvSpPr>
        <p:spPr>
          <a:xfrm>
            <a:off x="0" y="2709096"/>
            <a:ext cx="12192000" cy="553998"/>
          </a:xfrm>
          <a:prstGeom prst="rect">
            <a:avLst/>
          </a:prstGeom>
          <a:noFill/>
        </p:spPr>
        <p:txBody>
          <a:bodyPr wrap="square" rtlCol="0">
            <a:spAutoFit/>
          </a:bodyPr>
          <a:lstStyle/>
          <a:p>
            <a:pPr algn="ctr"/>
            <a:r>
              <a:rPr lang="en-US" sz="3000" dirty="0">
                <a:solidFill>
                  <a:schemeClr val="tx1">
                    <a:lumMod val="65000"/>
                    <a:lumOff val="35000"/>
                  </a:schemeClr>
                </a:solidFill>
                <a:latin typeface="Arial" charset="0"/>
                <a:ea typeface="Arial" charset="0"/>
                <a:cs typeface="Arial" charset="0"/>
              </a:rPr>
              <a:t>Module d'apprentissage</a:t>
            </a:r>
          </a:p>
        </p:txBody>
      </p:sp>
      <p:sp>
        <p:nvSpPr>
          <p:cNvPr id="8" name="Rectangle 7"/>
          <p:cNvSpPr/>
          <p:nvPr/>
        </p:nvSpPr>
        <p:spPr>
          <a:xfrm>
            <a:off x="0" y="6086475"/>
            <a:ext cx="12192000" cy="77152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0" name="TextBox 9"/>
          <p:cNvSpPr txBox="1"/>
          <p:nvPr/>
        </p:nvSpPr>
        <p:spPr>
          <a:xfrm>
            <a:off x="1446" y="6282067"/>
            <a:ext cx="12204842" cy="461665"/>
          </a:xfrm>
          <a:prstGeom prst="rect">
            <a:avLst/>
          </a:prstGeom>
          <a:noFill/>
        </p:spPr>
        <p:txBody>
          <a:bodyPr wrap="square" rtlCol="0">
            <a:spAutoFit/>
          </a:bodyPr>
          <a:lstStyle/>
          <a:p>
            <a:pPr algn="ctr"/>
            <a:r>
              <a:rPr lang="en-US" sz="2400" spc="100">
                <a:solidFill>
                  <a:schemeClr val="bg1"/>
                </a:solidFill>
                <a:latin typeface="Arial" charset="0"/>
                <a:ea typeface="Arial" charset="0"/>
                <a:cs typeface="Arial" charset="0"/>
              </a:rPr>
              <a:t>SOGIeducation</a:t>
            </a:r>
            <a:r>
              <a:rPr lang="en-US" sz="2400" spc="100" dirty="0" err="1">
                <a:solidFill>
                  <a:schemeClr val="bg1"/>
                </a:solidFill>
                <a:latin typeface="Arial" charset="0"/>
                <a:ea typeface="Arial" charset="0"/>
                <a:cs typeface="Arial" charset="0"/>
              </a:rPr>
              <a:t>.org</a:t>
            </a:r>
            <a:r>
              <a:rPr lang="en-US" sz="2400" spc="100" dirty="0">
                <a:solidFill>
                  <a:schemeClr val="bg1"/>
                </a:solidFill>
                <a:latin typeface="Arial" charset="0"/>
                <a:ea typeface="Arial" charset="0"/>
                <a:cs typeface="Arial" charset="0"/>
              </a:rPr>
              <a:t> #OSIG/SOGI123</a:t>
            </a:r>
          </a:p>
        </p:txBody>
      </p:sp>
      <p:sp>
        <p:nvSpPr>
          <p:cNvPr id="3" name="Rectangle 2"/>
          <p:cNvSpPr/>
          <p:nvPr/>
        </p:nvSpPr>
        <p:spPr>
          <a:xfrm>
            <a:off x="-14288" y="3253361"/>
            <a:ext cx="12206288" cy="861774"/>
          </a:xfrm>
          <a:prstGeom prst="rect">
            <a:avLst/>
          </a:prstGeom>
        </p:spPr>
        <p:txBody>
          <a:bodyPr wrap="square">
            <a:spAutoFit/>
          </a:bodyPr>
          <a:lstStyle/>
          <a:p>
            <a:pPr algn="ctr"/>
            <a:r>
              <a:rPr lang="en-US" sz="5000" dirty="0">
                <a:solidFill>
                  <a:schemeClr val="tx1">
                    <a:lumMod val="65000"/>
                    <a:lumOff val="35000"/>
                  </a:schemeClr>
                </a:solidFill>
                <a:latin typeface="Arial" charset="0"/>
                <a:ea typeface="Arial" charset="0"/>
                <a:cs typeface="Arial" charset="0"/>
              </a:rPr>
              <a:t>Leadership OSIG/SOGI</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91918" y="3484199"/>
            <a:ext cx="1545448" cy="2041303"/>
          </a:xfrm>
          <a:prstGeom prst="rect">
            <a:avLst/>
          </a:prstGeom>
        </p:spPr>
      </p:pic>
    </p:spTree>
    <p:extLst>
      <p:ext uri="{BB962C8B-B14F-4D97-AF65-F5344CB8AC3E}">
        <p14:creationId xmlns:p14="http://schemas.microsoft.com/office/powerpoint/2010/main" val="61089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37382"/>
            <a:ext cx="713054" cy="774377"/>
          </a:xfrm>
          <a:prstGeom prst="rect">
            <a:avLst/>
          </a:prstGeom>
        </p:spPr>
      </p:pic>
      <p:sp>
        <p:nvSpPr>
          <p:cNvPr id="8" name="Rectangle 7"/>
          <p:cNvSpPr/>
          <p:nvPr/>
        </p:nvSpPr>
        <p:spPr>
          <a:xfrm>
            <a:off x="0" y="617489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24593" y="2589557"/>
            <a:ext cx="8232107" cy="2616101"/>
          </a:xfrm>
          <a:prstGeom prst="rect">
            <a:avLst/>
          </a:prstGeom>
          <a:noFill/>
        </p:spPr>
        <p:txBody>
          <a:bodyPr wrap="square" rtlCol="0">
            <a:spAutoFit/>
          </a:bodyPr>
          <a:lstStyle/>
          <a:p>
            <a:pPr marL="342900" indent="-342900">
              <a:spcBef>
                <a:spcPts val="600"/>
              </a:spcBef>
              <a:spcAft>
                <a:spcPts val="600"/>
              </a:spcAft>
              <a:buFont typeface="Arial" charset="0"/>
              <a:buChar char="•"/>
            </a:pPr>
            <a:r>
              <a:rPr lang="en-CA" sz="2200" dirty="0" err="1">
                <a:solidFill>
                  <a:srgbClr val="C00000"/>
                </a:solidFill>
                <a:latin typeface="Arial" charset="0"/>
                <a:ea typeface="Arial" charset="0"/>
                <a:cs typeface="Arial" charset="0"/>
              </a:rPr>
              <a:t>L'éducation</a:t>
            </a:r>
            <a:r>
              <a:rPr lang="en-CA" sz="2200" dirty="0">
                <a:solidFill>
                  <a:srgbClr val="C00000"/>
                </a:solidFill>
                <a:latin typeface="Arial" charset="0"/>
                <a:ea typeface="Arial" charset="0"/>
                <a:cs typeface="Arial" charset="0"/>
              </a:rPr>
              <a:t> OSIG/SOGI </a:t>
            </a:r>
            <a:r>
              <a:rPr lang="en-CA" sz="2200" dirty="0" err="1">
                <a:solidFill>
                  <a:schemeClr val="tx1">
                    <a:lumMod val="65000"/>
                    <a:lumOff val="35000"/>
                  </a:schemeClr>
                </a:solidFill>
                <a:latin typeface="Arial" charset="0"/>
                <a:ea typeface="Arial" charset="0"/>
                <a:cs typeface="Arial" charset="0"/>
              </a:rPr>
              <a:t>permet</a:t>
            </a:r>
            <a:r>
              <a:rPr lang="en-CA" sz="2200" dirty="0">
                <a:solidFill>
                  <a:schemeClr val="tx1">
                    <a:lumMod val="65000"/>
                    <a:lumOff val="35000"/>
                  </a:schemeClr>
                </a:solidFill>
                <a:latin typeface="Arial" charset="0"/>
                <a:ea typeface="Arial" charset="0"/>
                <a:cs typeface="Arial" charset="0"/>
              </a:rPr>
              <a:t> aux élèves </a:t>
            </a:r>
            <a:r>
              <a:rPr lang="en-CA" sz="2200" dirty="0" err="1">
                <a:solidFill>
                  <a:schemeClr val="tx1">
                    <a:lumMod val="65000"/>
                    <a:lumOff val="35000"/>
                  </a:schemeClr>
                </a:solidFill>
                <a:latin typeface="Arial" charset="0"/>
                <a:ea typeface="Arial" charset="0"/>
                <a:cs typeface="Arial" charset="0"/>
              </a:rPr>
              <a:t>d’apprendre</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à</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leur</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plein</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potentiel</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en</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asssurant</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leur</a:t>
            </a:r>
            <a:r>
              <a:rPr lang="en-CA" sz="2200" dirty="0">
                <a:solidFill>
                  <a:schemeClr val="tx1">
                    <a:lumMod val="65000"/>
                    <a:lumOff val="35000"/>
                  </a:schemeClr>
                </a:solidFill>
                <a:latin typeface="Arial" charset="0"/>
                <a:ea typeface="Arial" charset="0"/>
                <a:cs typeface="Arial" charset="0"/>
              </a:rPr>
              <a:t> </a:t>
            </a:r>
            <a:r>
              <a:rPr lang="en-CA" sz="2200" dirty="0" err="1">
                <a:solidFill>
                  <a:schemeClr val="tx1">
                    <a:lumMod val="65000"/>
                    <a:lumOff val="35000"/>
                  </a:schemeClr>
                </a:solidFill>
                <a:latin typeface="Arial" charset="0"/>
                <a:ea typeface="Arial" charset="0"/>
                <a:cs typeface="Arial" charset="0"/>
              </a:rPr>
              <a:t>sécurité</a:t>
            </a:r>
            <a:r>
              <a:rPr lang="en-CA" sz="2200" dirty="0">
                <a:solidFill>
                  <a:schemeClr val="tx1">
                    <a:lumMod val="65000"/>
                    <a:lumOff val="35000"/>
                  </a:schemeClr>
                </a:solidFill>
                <a:latin typeface="Arial" charset="0"/>
                <a:ea typeface="Arial" charset="0"/>
                <a:cs typeface="Arial" charset="0"/>
              </a:rPr>
              <a:t>, inclusion et </a:t>
            </a:r>
            <a:r>
              <a:rPr lang="en-CA" sz="2200" dirty="0" err="1">
                <a:solidFill>
                  <a:schemeClr val="tx1">
                    <a:lumMod val="65000"/>
                    <a:lumOff val="35000"/>
                  </a:schemeClr>
                </a:solidFill>
                <a:latin typeface="Arial" charset="0"/>
                <a:ea typeface="Arial" charset="0"/>
                <a:cs typeface="Arial" charset="0"/>
              </a:rPr>
              <a:t>responsabilisation</a:t>
            </a:r>
            <a:endParaRPr lang="en-CA" sz="2200" dirty="0">
              <a:solidFill>
                <a:schemeClr val="tx1">
                  <a:lumMod val="65000"/>
                  <a:lumOff val="35000"/>
                </a:schemeClr>
              </a:solidFill>
              <a:latin typeface="Arial" charset="0"/>
              <a:ea typeface="Arial" charset="0"/>
              <a:cs typeface="Arial" charset="0"/>
            </a:endParaRPr>
          </a:p>
          <a:p>
            <a:pPr marL="342900" indent="-342900">
              <a:spcBef>
                <a:spcPts val="600"/>
              </a:spcBef>
              <a:spcAft>
                <a:spcPts val="600"/>
              </a:spcAft>
              <a:buFont typeface="Arial" charset="0"/>
              <a:buChar char="•"/>
            </a:pPr>
            <a:r>
              <a:rPr lang="en-US" sz="2200" dirty="0">
                <a:solidFill>
                  <a:srgbClr val="9646B7"/>
                </a:solidFill>
                <a:latin typeface="Arial" charset="0"/>
                <a:ea typeface="Arial" charset="0"/>
                <a:cs typeface="Arial" charset="0"/>
              </a:rPr>
              <a:t>Le leadership en matière de OSIG/SOGI </a:t>
            </a:r>
            <a:r>
              <a:rPr lang="en-US" sz="2200" dirty="0">
                <a:solidFill>
                  <a:schemeClr val="tx1">
                    <a:lumMod val="65000"/>
                    <a:lumOff val="35000"/>
                  </a:schemeClr>
                </a:solidFill>
                <a:latin typeface="Arial" charset="0"/>
                <a:ea typeface="Arial" charset="0"/>
                <a:cs typeface="Arial" charset="0"/>
              </a:rPr>
              <a:t>peut prendre de nombreuses formes et provenir de personnes à tous les niveaux du système </a:t>
            </a:r>
            <a:r>
              <a:rPr lang="en-US" sz="2200" dirty="0" err="1">
                <a:solidFill>
                  <a:schemeClr val="tx1">
                    <a:lumMod val="65000"/>
                    <a:lumOff val="35000"/>
                  </a:schemeClr>
                </a:solidFill>
                <a:latin typeface="Arial" charset="0"/>
                <a:ea typeface="Arial" charset="0"/>
                <a:cs typeface="Arial" charset="0"/>
              </a:rPr>
              <a:t>éducatif</a:t>
            </a:r>
            <a:r>
              <a:rPr lang="en-US" sz="2200" dirty="0">
                <a:solidFill>
                  <a:schemeClr val="tx1">
                    <a:lumMod val="65000"/>
                    <a:lumOff val="35000"/>
                  </a:schemeClr>
                </a:solidFill>
                <a:latin typeface="Arial" charset="0"/>
                <a:ea typeface="Arial" charset="0"/>
                <a:cs typeface="Arial" charset="0"/>
              </a:rPr>
              <a:t> – du personnel </a:t>
            </a:r>
            <a:r>
              <a:rPr lang="en-US" sz="2200" dirty="0" err="1">
                <a:solidFill>
                  <a:schemeClr val="tx1">
                    <a:lumMod val="65000"/>
                    <a:lumOff val="35000"/>
                  </a:schemeClr>
                </a:solidFill>
                <a:latin typeface="Arial" charset="0"/>
                <a:ea typeface="Arial" charset="0"/>
                <a:cs typeface="Arial" charset="0"/>
              </a:rPr>
              <a:t>administratif</a:t>
            </a:r>
            <a:r>
              <a:rPr lang="en-US" sz="2200" dirty="0">
                <a:solidFill>
                  <a:schemeClr val="tx1">
                    <a:lumMod val="65000"/>
                    <a:lumOff val="35000"/>
                  </a:schemeClr>
                </a:solidFill>
                <a:latin typeface="Arial" charset="0"/>
                <a:ea typeface="Arial" charset="0"/>
                <a:cs typeface="Arial" charset="0"/>
              </a:rPr>
              <a:t> aux élèves.</a:t>
            </a:r>
          </a:p>
        </p:txBody>
      </p:sp>
      <p:sp>
        <p:nvSpPr>
          <p:cNvPr id="10" name="TextBox 9"/>
          <p:cNvSpPr txBox="1"/>
          <p:nvPr/>
        </p:nvSpPr>
        <p:spPr>
          <a:xfrm>
            <a:off x="884251" y="1670840"/>
            <a:ext cx="11213620"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Tout le monde peut être un leader OSIG/SOGI.</a:t>
            </a: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91918" y="3484199"/>
            <a:ext cx="1545448" cy="2041303"/>
          </a:xfrm>
          <a:prstGeom prst="rect">
            <a:avLst/>
          </a:prstGeom>
        </p:spPr>
      </p:pic>
    </p:spTree>
    <p:extLst>
      <p:ext uri="{BB962C8B-B14F-4D97-AF65-F5344CB8AC3E}">
        <p14:creationId xmlns:p14="http://schemas.microsoft.com/office/powerpoint/2010/main" val="96688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03711" y="2582807"/>
            <a:ext cx="6777249" cy="3447098"/>
          </a:xfrm>
          <a:prstGeom prst="rect">
            <a:avLst/>
          </a:prstGeom>
          <a:noFill/>
        </p:spPr>
        <p:txBody>
          <a:bodyPr wrap="square" rtlCol="0">
            <a:spAutoFit/>
          </a:bodyPr>
          <a:lstStyle/>
          <a:p>
            <a:pPr marL="342900" indent="-342900">
              <a:spcBef>
                <a:spcPts val="600"/>
              </a:spcBef>
              <a:spcAft>
                <a:spcPts val="600"/>
              </a:spcAft>
              <a:buFont typeface="Arial" charset="0"/>
              <a:buChar char="•"/>
            </a:pPr>
            <a:r>
              <a:rPr lang="en-US" sz="2200" dirty="0">
                <a:solidFill>
                  <a:schemeClr val="tx1">
                    <a:lumMod val="65000"/>
                    <a:lumOff val="35000"/>
                  </a:schemeClr>
                </a:solidFill>
                <a:latin typeface="Arial" charset="0"/>
                <a:ea typeface="Arial" charset="0"/>
                <a:cs typeface="Arial" charset="0"/>
              </a:rPr>
              <a:t>Le 8 septembre 2016, le ministère de l'Éducation a ordonné à tous les districts scolaires d'avoir une politique en matière de </a:t>
            </a:r>
            <a:r>
              <a:rPr lang="en-US" sz="2200" dirty="0" err="1">
                <a:solidFill>
                  <a:schemeClr val="tx1">
                    <a:lumMod val="65000"/>
                    <a:lumOff val="35000"/>
                  </a:schemeClr>
                </a:solidFill>
                <a:latin typeface="Arial" charset="0"/>
                <a:ea typeface="Arial" charset="0"/>
                <a:cs typeface="Arial" charset="0"/>
              </a:rPr>
              <a:t>l’OSIG</a:t>
            </a:r>
            <a:r>
              <a:rPr lang="en-US" sz="2200" dirty="0">
                <a:solidFill>
                  <a:schemeClr val="tx1">
                    <a:lumMod val="65000"/>
                    <a:lumOff val="35000"/>
                  </a:schemeClr>
                </a:solidFill>
                <a:latin typeface="Arial" charset="0"/>
                <a:ea typeface="Arial" charset="0"/>
                <a:cs typeface="Arial" charset="0"/>
              </a:rPr>
              <a:t>/la SOGI.</a:t>
            </a:r>
          </a:p>
          <a:p>
            <a:pPr marL="342900" indent="-342900">
              <a:spcBef>
                <a:spcPts val="600"/>
              </a:spcBef>
              <a:spcAft>
                <a:spcPts val="600"/>
              </a:spcAft>
              <a:buFont typeface="Arial" charset="0"/>
              <a:buChar char="•"/>
            </a:pPr>
            <a:r>
              <a:rPr lang="en-US" sz="2200" dirty="0">
                <a:solidFill>
                  <a:schemeClr val="tx1">
                    <a:lumMod val="65000"/>
                    <a:lumOff val="35000"/>
                  </a:schemeClr>
                </a:solidFill>
                <a:latin typeface="Arial" charset="0"/>
                <a:ea typeface="Arial" charset="0"/>
                <a:cs typeface="Arial" charset="0"/>
              </a:rPr>
              <a:t>Les 10 composantes clés d'une politique et de procédures efficaces d'inclusion de </a:t>
            </a:r>
            <a:r>
              <a:rPr lang="en-US" sz="2200" dirty="0" err="1">
                <a:solidFill>
                  <a:schemeClr val="tx1">
                    <a:lumMod val="65000"/>
                    <a:lumOff val="35000"/>
                  </a:schemeClr>
                </a:solidFill>
                <a:latin typeface="Arial" charset="0"/>
                <a:ea typeface="Arial" charset="0"/>
                <a:cs typeface="Arial" charset="0"/>
              </a:rPr>
              <a:t>l’OSIG</a:t>
            </a:r>
            <a:r>
              <a:rPr lang="en-US" sz="2200" dirty="0">
                <a:solidFill>
                  <a:schemeClr val="tx1">
                    <a:lumMod val="65000"/>
                    <a:lumOff val="35000"/>
                  </a:schemeClr>
                </a:solidFill>
                <a:latin typeface="Arial" charset="0"/>
                <a:ea typeface="Arial" charset="0"/>
                <a:cs typeface="Arial" charset="0"/>
              </a:rPr>
              <a:t>/la SOGI du ministère de l'éducation sont disponibles sur </a:t>
            </a:r>
            <a:r>
              <a:rPr lang="en-US" sz="2200" dirty="0">
                <a:solidFill>
                  <a:schemeClr val="tx1">
                    <a:lumMod val="65000"/>
                    <a:lumOff val="35000"/>
                  </a:schemeClr>
                </a:solidFill>
                <a:latin typeface="Arial" charset="0"/>
                <a:ea typeface="Arial" charset="0"/>
                <a:cs typeface="Arial" charset="0"/>
                <a:hlinkClick r:id="rId4"/>
              </a:rPr>
              <a:t>OSIG/SOGIeducation.org/OSIG/SOGI1.</a:t>
            </a:r>
          </a:p>
          <a:p>
            <a:pPr marL="342900" indent="-342900">
              <a:spcBef>
                <a:spcPts val="600"/>
              </a:spcBef>
              <a:spcAft>
                <a:spcPts val="600"/>
              </a:spcAft>
              <a:buFont typeface="Arial" charset="0"/>
              <a:buChar char="•"/>
            </a:pPr>
            <a:r>
              <a:rPr lang="en-US" sz="2200" dirty="0">
                <a:solidFill>
                  <a:schemeClr val="tx1">
                    <a:lumMod val="65000"/>
                    <a:lumOff val="35000"/>
                  </a:schemeClr>
                </a:solidFill>
                <a:latin typeface="Arial" charset="0"/>
                <a:ea typeface="Arial" charset="0"/>
                <a:cs typeface="Arial" charset="0"/>
              </a:rPr>
              <a:t>Quel est le statut de notre propre politique ou procédure de district ?</a:t>
            </a:r>
          </a:p>
        </p:txBody>
      </p:sp>
      <p:sp>
        <p:nvSpPr>
          <p:cNvPr id="10" name="TextBox 9"/>
          <p:cNvSpPr txBox="1"/>
          <p:nvPr/>
        </p:nvSpPr>
        <p:spPr>
          <a:xfrm>
            <a:off x="930605" y="1692212"/>
            <a:ext cx="10358128" cy="646331"/>
          </a:xfrm>
          <a:prstGeom prst="rect">
            <a:avLst/>
          </a:prstGeom>
          <a:noFill/>
        </p:spPr>
        <p:txBody>
          <a:bodyPr wrap="square" rtlCol="0">
            <a:spAutoFit/>
          </a:bodyPr>
          <a:lstStyle/>
          <a:p>
            <a:r>
              <a:rPr lang="en-US" sz="3600" dirty="0">
                <a:solidFill>
                  <a:srgbClr val="414142"/>
                </a:solidFill>
                <a:latin typeface="Arial" charset="0"/>
                <a:ea typeface="Arial" charset="0"/>
                <a:cs typeface="Arial" charset="0"/>
              </a:rPr>
              <a:t>Activité : Politique ou procédure de notre district</a:t>
            </a: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33845" y="2912121"/>
            <a:ext cx="3350168" cy="2554942"/>
          </a:xfrm>
          <a:prstGeom prst="rect">
            <a:avLst/>
          </a:prstGeom>
          <a:ln>
            <a:solidFill>
              <a:schemeClr val="tx1"/>
            </a:solidFill>
          </a:ln>
        </p:spPr>
      </p:pic>
    </p:spTree>
    <p:extLst>
      <p:ext uri="{BB962C8B-B14F-4D97-AF65-F5344CB8AC3E}">
        <p14:creationId xmlns:p14="http://schemas.microsoft.com/office/powerpoint/2010/main" val="285912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489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0" name="TextBox 9"/>
          <p:cNvSpPr txBox="1"/>
          <p:nvPr/>
        </p:nvSpPr>
        <p:spPr>
          <a:xfrm>
            <a:off x="924592" y="1657625"/>
            <a:ext cx="11213620"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Vidéo : Leadership OSIG/SOGI (9 min)</a:t>
            </a: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sp>
        <p:nvSpPr>
          <p:cNvPr id="3" name="Rectangle 2"/>
          <p:cNvSpPr/>
          <p:nvPr/>
        </p:nvSpPr>
        <p:spPr>
          <a:xfrm>
            <a:off x="938039" y="2613634"/>
            <a:ext cx="8218661" cy="2824171"/>
          </a:xfrm>
          <a:prstGeom prst="rect">
            <a:avLst/>
          </a:prstGeom>
        </p:spPr>
        <p:txBody>
          <a:bodyPr wrap="square">
            <a:spAutoFit/>
          </a:bodyPr>
          <a:lstStyle/>
          <a:p>
            <a:pPr marL="457200" indent="-457200">
              <a:lnSpc>
                <a:spcPct val="110000"/>
              </a:lnSpc>
              <a:spcBef>
                <a:spcPts val="600"/>
              </a:spcBef>
              <a:spcAft>
                <a:spcPts val="600"/>
              </a:spcAft>
              <a:buAutoNum type="arabicPeriod"/>
            </a:pPr>
            <a:r>
              <a:rPr lang="fr-CA" sz="2200" dirty="0">
                <a:solidFill>
                  <a:schemeClr val="tx1">
                    <a:lumMod val="65000"/>
                    <a:lumOff val="35000"/>
                  </a:schemeClr>
                </a:solidFill>
                <a:latin typeface="Arial" charset="0"/>
                <a:ea typeface="Arial" charset="0"/>
                <a:cs typeface="Arial" charset="0"/>
              </a:rPr>
              <a:t>Cette vidéo présente des élèves, membres du personnel enseignant et partenaires </a:t>
            </a:r>
            <a:r>
              <a:rPr lang="fr-CA" sz="2200" dirty="0" err="1">
                <a:solidFill>
                  <a:schemeClr val="tx1">
                    <a:lumMod val="65000"/>
                    <a:lumOff val="35000"/>
                  </a:schemeClr>
                </a:solidFill>
                <a:latin typeface="Arial" charset="0"/>
                <a:ea typeface="Arial" charset="0"/>
                <a:cs typeface="Arial" charset="0"/>
              </a:rPr>
              <a:t>impliqué.e.s</a:t>
            </a:r>
            <a:r>
              <a:rPr lang="fr-CA" sz="2200" dirty="0">
                <a:solidFill>
                  <a:schemeClr val="tx1">
                    <a:lumMod val="65000"/>
                    <a:lumOff val="35000"/>
                  </a:schemeClr>
                </a:solidFill>
                <a:latin typeface="Arial" charset="0"/>
                <a:ea typeface="Arial" charset="0"/>
                <a:cs typeface="Arial" charset="0"/>
              </a:rPr>
              <a:t> dans le leadership de l'éducation OSIG/SOGI à travers notre province.</a:t>
            </a:r>
          </a:p>
          <a:p>
            <a:pPr marL="457200" indent="-457200">
              <a:lnSpc>
                <a:spcPct val="110000"/>
              </a:lnSpc>
              <a:spcBef>
                <a:spcPts val="600"/>
              </a:spcBef>
              <a:spcAft>
                <a:spcPts val="600"/>
              </a:spcAft>
              <a:buAutoNum type="arabicPeriod"/>
            </a:pPr>
            <a:r>
              <a:rPr lang="fr-CA" sz="2200" dirty="0">
                <a:solidFill>
                  <a:schemeClr val="tx1">
                    <a:lumMod val="65000"/>
                    <a:lumOff val="35000"/>
                  </a:schemeClr>
                </a:solidFill>
                <a:latin typeface="Arial" charset="0"/>
                <a:ea typeface="Arial" charset="0"/>
                <a:cs typeface="Arial" charset="0"/>
              </a:rPr>
              <a:t>Il démontre également la collaboration et l'efficacité du </a:t>
            </a:r>
            <a:r>
              <a:rPr lang="fr-CA" sz="2200" i="1" dirty="0">
                <a:solidFill>
                  <a:schemeClr val="tx1">
                    <a:lumMod val="65000"/>
                    <a:lumOff val="35000"/>
                  </a:schemeClr>
                </a:solidFill>
                <a:latin typeface="Arial" charset="0"/>
                <a:ea typeface="Arial" charset="0"/>
                <a:cs typeface="Arial" charset="0"/>
              </a:rPr>
              <a:t>BC SOGI </a:t>
            </a:r>
            <a:r>
              <a:rPr lang="fr-CA" sz="2200" i="1" dirty="0" err="1">
                <a:solidFill>
                  <a:schemeClr val="tx1">
                    <a:lumMod val="65000"/>
                    <a:lumOff val="35000"/>
                  </a:schemeClr>
                </a:solidFill>
                <a:latin typeface="Arial" charset="0"/>
                <a:ea typeface="Arial" charset="0"/>
                <a:cs typeface="Arial" charset="0"/>
              </a:rPr>
              <a:t>Educator</a:t>
            </a:r>
            <a:r>
              <a:rPr lang="fr-CA" sz="2200" i="1" dirty="0">
                <a:solidFill>
                  <a:schemeClr val="tx1">
                    <a:lumMod val="65000"/>
                    <a:lumOff val="35000"/>
                  </a:schemeClr>
                </a:solidFill>
                <a:latin typeface="Arial" charset="0"/>
                <a:ea typeface="Arial" charset="0"/>
                <a:cs typeface="Arial" charset="0"/>
              </a:rPr>
              <a:t> Network</a:t>
            </a:r>
            <a:r>
              <a:rPr lang="fr-CA" sz="2200" dirty="0">
                <a:solidFill>
                  <a:schemeClr val="tx1">
                    <a:lumMod val="65000"/>
                    <a:lumOff val="35000"/>
                  </a:schemeClr>
                </a:solidFill>
                <a:latin typeface="Arial" charset="0"/>
                <a:ea typeface="Arial" charset="0"/>
                <a:cs typeface="Arial" charset="0"/>
              </a:rPr>
              <a:t> (Réseau du personnel enseignant OSIG/SOGI de la C.-B.) et comment vous pouvez vous impliquer.</a:t>
            </a:r>
          </a:p>
        </p:txBody>
      </p:sp>
      <p:sp>
        <p:nvSpPr>
          <p:cNvPr id="5" name="Rectangle 4"/>
          <p:cNvSpPr/>
          <p:nvPr/>
        </p:nvSpPr>
        <p:spPr>
          <a:xfrm>
            <a:off x="12801708" y="30196"/>
            <a:ext cx="1422184" cy="369332"/>
          </a:xfrm>
          <a:prstGeom prst="rect">
            <a:avLst/>
          </a:prstGeom>
        </p:spPr>
        <p:txBody>
          <a:bodyPr wrap="none">
            <a:spAutoFit/>
          </a:bodyPr>
          <a:lstStyle/>
          <a:p>
            <a:r>
              <a:rPr lang="en-US">
                <a:solidFill>
                  <a:schemeClr val="tx1">
                    <a:lumMod val="75000"/>
                    <a:lumOff val="25000"/>
                  </a:schemeClr>
                </a:solidFill>
                <a:latin typeface="Arial" charset="0"/>
                <a:ea typeface="Arial" charset="0"/>
                <a:cs typeface="Arial" charset="0"/>
              </a:rPr>
              <a:t>lire la vidéo &gt;</a:t>
            </a:r>
            <a:endParaRPr lang="en-US" dirty="0">
              <a:solidFill>
                <a:schemeClr val="tx1">
                  <a:lumMod val="75000"/>
                  <a:lumOff val="25000"/>
                </a:schemeClr>
              </a:solidFill>
              <a:latin typeface="Arial" charset="0"/>
              <a:ea typeface="Arial" charset="0"/>
              <a:cs typeface="Arial" charset="0"/>
            </a:endParaRPr>
          </a:p>
        </p:txBody>
      </p:sp>
      <p:sp>
        <p:nvSpPr>
          <p:cNvPr id="6" name="Rectangle 5"/>
          <p:cNvSpPr/>
          <p:nvPr/>
        </p:nvSpPr>
        <p:spPr>
          <a:xfrm>
            <a:off x="9912350" y="1139018"/>
            <a:ext cx="1871663" cy="644372"/>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pc="100" dirty="0">
                <a:hlinkClick r:id="rId4"/>
              </a:rPr>
              <a:t>PLAY VIDEO &gt;</a:t>
            </a:r>
            <a:endParaRPr lang="en-US" sz="2000" spc="100" dirty="0"/>
          </a:p>
        </p:txBody>
      </p:sp>
      <p:sp>
        <p:nvSpPr>
          <p:cNvPr id="12" name="Chevron 11"/>
          <p:cNvSpPr/>
          <p:nvPr/>
        </p:nvSpPr>
        <p:spPr>
          <a:xfrm>
            <a:off x="9613900" y="2888245"/>
            <a:ext cx="1375229" cy="2155371"/>
          </a:xfrm>
          <a:prstGeom prst="chevron">
            <a:avLst/>
          </a:prstGeom>
          <a:noFill/>
          <a:ln w="762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1387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sp>
        <p:nvSpPr>
          <p:cNvPr id="3" name="TextBox 2"/>
          <p:cNvSpPr txBox="1"/>
          <p:nvPr/>
        </p:nvSpPr>
        <p:spPr>
          <a:xfrm>
            <a:off x="911145" y="2573391"/>
            <a:ext cx="8245555" cy="3262432"/>
          </a:xfrm>
          <a:prstGeom prst="rect">
            <a:avLst/>
          </a:prstGeom>
          <a:noFill/>
        </p:spPr>
        <p:txBody>
          <a:bodyPr wrap="square" rtlCol="0">
            <a:spAutoFit/>
          </a:bodyPr>
          <a:lstStyle/>
          <a:p>
            <a:pPr lvl="0">
              <a:spcBef>
                <a:spcPts val="600"/>
              </a:spcBef>
              <a:spcAft>
                <a:spcPts val="600"/>
              </a:spcAft>
            </a:pPr>
            <a:r>
              <a:rPr lang="en-CA" sz="2200" dirty="0">
                <a:solidFill>
                  <a:srgbClr val="0070C0"/>
                </a:solidFill>
                <a:latin typeface="Arial" charset="0"/>
                <a:ea typeface="Arial" charset="0"/>
                <a:cs typeface="Arial" charset="0"/>
              </a:rPr>
              <a:t>Formez des groupes, lisez ensemble votre scénario et discutez de </a:t>
            </a:r>
            <a:r>
              <a:rPr lang="en-CA" sz="2200" dirty="0" err="1">
                <a:solidFill>
                  <a:srgbClr val="0070C0"/>
                </a:solidFill>
                <a:latin typeface="Arial" charset="0"/>
                <a:ea typeface="Arial" charset="0"/>
                <a:cs typeface="Arial" charset="0"/>
              </a:rPr>
              <a:t>vos</a:t>
            </a:r>
            <a:r>
              <a:rPr lang="en-CA" sz="2200" dirty="0">
                <a:solidFill>
                  <a:srgbClr val="0070C0"/>
                </a:solidFill>
                <a:latin typeface="Arial" charset="0"/>
                <a:ea typeface="Arial" charset="0"/>
                <a:cs typeface="Arial" charset="0"/>
              </a:rPr>
              <a:t> </a:t>
            </a:r>
            <a:r>
              <a:rPr lang="en-CA" sz="2200" dirty="0" err="1">
                <a:solidFill>
                  <a:srgbClr val="0070C0"/>
                </a:solidFill>
                <a:latin typeface="Arial" charset="0"/>
                <a:ea typeface="Arial" charset="0"/>
                <a:cs typeface="Arial" charset="0"/>
              </a:rPr>
              <a:t>réponses</a:t>
            </a:r>
            <a:r>
              <a:rPr lang="en-CA" sz="2200" dirty="0">
                <a:solidFill>
                  <a:srgbClr val="0070C0"/>
                </a:solidFill>
                <a:latin typeface="Arial" charset="0"/>
                <a:ea typeface="Arial" charset="0"/>
                <a:cs typeface="Arial" charset="0"/>
              </a:rPr>
              <a:t>. </a:t>
            </a:r>
            <a:r>
              <a:rPr lang="en-CA" sz="2200" dirty="0" err="1">
                <a:solidFill>
                  <a:srgbClr val="0070C0"/>
                </a:solidFill>
                <a:latin typeface="Arial" charset="0"/>
                <a:ea typeface="Arial" charset="0"/>
                <a:cs typeface="Arial" charset="0"/>
              </a:rPr>
              <a:t>Notez</a:t>
            </a:r>
            <a:r>
              <a:rPr lang="en-CA" sz="2200" dirty="0">
                <a:solidFill>
                  <a:srgbClr val="0070C0"/>
                </a:solidFill>
                <a:latin typeface="Arial" charset="0"/>
                <a:ea typeface="Arial" charset="0"/>
                <a:cs typeface="Arial" charset="0"/>
              </a:rPr>
              <a:t>-les sous forme de points.</a:t>
            </a:r>
          </a:p>
          <a:p>
            <a:pPr marL="342900" lvl="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Y a-t-il une politique ou un élément clé qui s'applique à ce scénario ?</a:t>
            </a:r>
          </a:p>
          <a:p>
            <a:pPr marL="342900" lvl="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Comment pouvez-vous soutenir au </a:t>
            </a:r>
            <a:r>
              <a:rPr lang="en-CA" sz="2200" dirty="0" err="1">
                <a:solidFill>
                  <a:srgbClr val="595959"/>
                </a:solidFill>
                <a:latin typeface="Arial" charset="0"/>
                <a:ea typeface="Arial" charset="0"/>
                <a:cs typeface="Arial" charset="0"/>
              </a:rPr>
              <a:t>mieux</a:t>
            </a:r>
            <a:r>
              <a:rPr lang="en-CA" sz="2200" dirty="0">
                <a:solidFill>
                  <a:srgbClr val="595959"/>
                </a:solidFill>
                <a:latin typeface="Arial" charset="0"/>
                <a:ea typeface="Arial" charset="0"/>
                <a:cs typeface="Arial" charset="0"/>
              </a:rPr>
              <a:t> </a:t>
            </a:r>
            <a:r>
              <a:rPr lang="en-CA" sz="2200" dirty="0" err="1">
                <a:solidFill>
                  <a:srgbClr val="595959"/>
                </a:solidFill>
                <a:latin typeface="Arial" charset="0"/>
                <a:ea typeface="Arial" charset="0"/>
                <a:cs typeface="Arial" charset="0"/>
              </a:rPr>
              <a:t>l’élève</a:t>
            </a:r>
            <a:r>
              <a:rPr lang="en-CA" sz="2200" dirty="0">
                <a:solidFill>
                  <a:srgbClr val="595959"/>
                </a:solidFill>
                <a:latin typeface="Arial" charset="0"/>
                <a:ea typeface="Arial" charset="0"/>
                <a:cs typeface="Arial" charset="0"/>
              </a:rPr>
              <a:t> et </a:t>
            </a:r>
            <a:r>
              <a:rPr lang="en-CA" sz="2200" dirty="0" err="1">
                <a:solidFill>
                  <a:srgbClr val="595959"/>
                </a:solidFill>
                <a:latin typeface="Arial" charset="0"/>
                <a:ea typeface="Arial" charset="0"/>
                <a:cs typeface="Arial" charset="0"/>
              </a:rPr>
              <a:t>sa</a:t>
            </a:r>
            <a:r>
              <a:rPr lang="en-CA" sz="2200" dirty="0">
                <a:solidFill>
                  <a:srgbClr val="595959"/>
                </a:solidFill>
                <a:latin typeface="Arial" charset="0"/>
                <a:ea typeface="Arial" charset="0"/>
                <a:cs typeface="Arial" charset="0"/>
              </a:rPr>
              <a:t>      famille ?</a:t>
            </a:r>
          </a:p>
          <a:p>
            <a:pPr marL="342900" lvl="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Quels enseignements ou apprentissages des élèves seraient utiles et </a:t>
            </a:r>
            <a:r>
              <a:rPr lang="en-CA" sz="2200" dirty="0" err="1">
                <a:solidFill>
                  <a:srgbClr val="595959"/>
                </a:solidFill>
                <a:latin typeface="Arial" charset="0"/>
                <a:ea typeface="Arial" charset="0"/>
                <a:cs typeface="Arial" charset="0"/>
              </a:rPr>
              <a:t>proactifs</a:t>
            </a:r>
            <a:r>
              <a:rPr lang="en-CA" sz="2200" dirty="0">
                <a:solidFill>
                  <a:srgbClr val="595959"/>
                </a:solidFill>
                <a:latin typeface="Arial" charset="0"/>
                <a:ea typeface="Arial" charset="0"/>
                <a:cs typeface="Arial" charset="0"/>
              </a:rPr>
              <a:t> ?</a:t>
            </a:r>
          </a:p>
        </p:txBody>
      </p:sp>
      <p:sp>
        <p:nvSpPr>
          <p:cNvPr id="9" name="TextBox 8"/>
          <p:cNvSpPr txBox="1"/>
          <p:nvPr/>
        </p:nvSpPr>
        <p:spPr>
          <a:xfrm>
            <a:off x="884251" y="1671567"/>
            <a:ext cx="10655839"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Activité : Scénarios de leadership OSIG/SOGI</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312" y="4151376"/>
            <a:ext cx="3716679" cy="1419855"/>
          </a:xfrm>
          <a:prstGeom prst="rect">
            <a:avLst/>
          </a:prstGeom>
        </p:spPr>
      </p:pic>
    </p:spTree>
    <p:extLst>
      <p:ext uri="{BB962C8B-B14F-4D97-AF65-F5344CB8AC3E}">
        <p14:creationId xmlns:p14="http://schemas.microsoft.com/office/powerpoint/2010/main" val="69911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sp>
        <p:nvSpPr>
          <p:cNvPr id="3" name="TextBox 2"/>
          <p:cNvSpPr txBox="1"/>
          <p:nvPr/>
        </p:nvSpPr>
        <p:spPr>
          <a:xfrm>
            <a:off x="911145" y="2586838"/>
            <a:ext cx="8245555" cy="1261884"/>
          </a:xfrm>
          <a:prstGeom prst="rect">
            <a:avLst/>
          </a:prstGeom>
          <a:noFill/>
        </p:spPr>
        <p:txBody>
          <a:bodyPr wrap="square" rtlCol="0">
            <a:spAutoFit/>
          </a:bodyPr>
          <a:lstStyle/>
          <a:p>
            <a:pPr marL="342900" lvl="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Chaque petit groupe lira son scénario à haute voix et donnera un résumé de son plan.</a:t>
            </a:r>
          </a:p>
          <a:p>
            <a:pPr marL="342900" lvl="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Au fur et à mesure que les groupes se présentent, voyez si vous remarquez des thèmes communs.</a:t>
            </a:r>
          </a:p>
        </p:txBody>
      </p:sp>
      <p:sp>
        <p:nvSpPr>
          <p:cNvPr id="9" name="TextBox 8"/>
          <p:cNvSpPr txBox="1"/>
          <p:nvPr/>
        </p:nvSpPr>
        <p:spPr>
          <a:xfrm>
            <a:off x="911145" y="1671567"/>
            <a:ext cx="10655839"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Activité : Débriefing des scénarios</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312" y="4151376"/>
            <a:ext cx="3716679" cy="1419855"/>
          </a:xfrm>
          <a:prstGeom prst="rect">
            <a:avLst/>
          </a:prstGeom>
        </p:spPr>
      </p:pic>
    </p:spTree>
    <p:extLst>
      <p:ext uri="{BB962C8B-B14F-4D97-AF65-F5344CB8AC3E}">
        <p14:creationId xmlns:p14="http://schemas.microsoft.com/office/powerpoint/2010/main" val="5706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10047" y="2577872"/>
            <a:ext cx="8246653" cy="3405419"/>
          </a:xfrm>
          <a:prstGeom prst="rect">
            <a:avLst/>
          </a:prstGeom>
          <a:noFill/>
        </p:spPr>
        <p:txBody>
          <a:bodyPr wrap="square" rtlCol="0">
            <a:spAutoFit/>
          </a:bodyPr>
          <a:lstStyle/>
          <a:p>
            <a:pPr marL="457200" indent="-457200">
              <a:lnSpc>
                <a:spcPct val="110000"/>
              </a:lnSpc>
              <a:spcBef>
                <a:spcPts val="600"/>
              </a:spcBef>
              <a:spcAft>
                <a:spcPts val="600"/>
              </a:spcAft>
              <a:buAutoNum type="arabicPeriod"/>
            </a:pPr>
            <a:r>
              <a:rPr lang="en-US" sz="2200" dirty="0">
                <a:solidFill>
                  <a:srgbClr val="595959"/>
                </a:solidFill>
                <a:latin typeface="Arial" charset="0"/>
                <a:ea typeface="Arial" charset="0"/>
                <a:cs typeface="Arial" charset="0"/>
              </a:rPr>
              <a:t>N'oubliez pas que les mesures proactives telles que les environnements inclusifs et les programmes </a:t>
            </a:r>
            <a:r>
              <a:rPr lang="en-US" sz="2200" dirty="0" err="1">
                <a:solidFill>
                  <a:srgbClr val="595959"/>
                </a:solidFill>
                <a:latin typeface="Arial" charset="0"/>
                <a:ea typeface="Arial" charset="0"/>
                <a:cs typeface="Arial" charset="0"/>
              </a:rPr>
              <a:t>d'études</a:t>
            </a:r>
            <a:r>
              <a:rPr lang="en-US" sz="2200" dirty="0">
                <a:solidFill>
                  <a:srgbClr val="595959"/>
                </a:solidFill>
                <a:latin typeface="Arial" charset="0"/>
                <a:ea typeface="Arial" charset="0"/>
                <a:cs typeface="Arial" charset="0"/>
              </a:rPr>
              <a:t> OSIG/SOGI réduiront le nombre et la gravité des problèmes futurs !</a:t>
            </a:r>
          </a:p>
          <a:p>
            <a:pPr marL="457200" indent="-457200">
              <a:lnSpc>
                <a:spcPct val="110000"/>
              </a:lnSpc>
              <a:spcBef>
                <a:spcPts val="600"/>
              </a:spcBef>
              <a:spcAft>
                <a:spcPts val="600"/>
              </a:spcAft>
              <a:buAutoNum type="arabicPeriod"/>
            </a:pPr>
            <a:r>
              <a:rPr lang="en-US" sz="2200" dirty="0">
                <a:solidFill>
                  <a:srgbClr val="595959"/>
                </a:solidFill>
                <a:latin typeface="Arial" charset="0"/>
                <a:ea typeface="Arial" charset="0"/>
                <a:cs typeface="Arial" charset="0"/>
              </a:rPr>
              <a:t>Vous ne savez toujours pas comment gérer une situation ?</a:t>
            </a:r>
          </a:p>
          <a:p>
            <a:pPr marL="914400" lvl="1" indent="-457200">
              <a:lnSpc>
                <a:spcPct val="110000"/>
              </a:lnSpc>
              <a:spcBef>
                <a:spcPts val="600"/>
              </a:spcBef>
              <a:spcAft>
                <a:spcPts val="600"/>
              </a:spcAft>
              <a:buFont typeface="Arial" charset="0"/>
              <a:buChar char="•"/>
            </a:pPr>
            <a:r>
              <a:rPr lang="en-US" sz="2000" dirty="0" err="1">
                <a:solidFill>
                  <a:srgbClr val="595959"/>
                </a:solidFill>
                <a:latin typeface="Arial" charset="0"/>
                <a:ea typeface="Arial" charset="0"/>
                <a:cs typeface="Arial" charset="0"/>
              </a:rPr>
              <a:t>Consultez</a:t>
            </a:r>
            <a:r>
              <a:rPr lang="en-US" sz="2000" dirty="0">
                <a:solidFill>
                  <a:srgbClr val="595959"/>
                </a:solidFill>
                <a:latin typeface="Arial" charset="0"/>
                <a:ea typeface="Arial" charset="0"/>
                <a:cs typeface="Arial" charset="0"/>
              </a:rPr>
              <a:t> </a:t>
            </a:r>
            <a:r>
              <a:rPr lang="en-US" sz="2000" dirty="0" err="1">
                <a:solidFill>
                  <a:srgbClr val="595959"/>
                </a:solidFill>
                <a:latin typeface="Arial" charset="0"/>
                <a:ea typeface="Arial" charset="0"/>
                <a:cs typeface="Arial" charset="0"/>
              </a:rPr>
              <a:t>SOGIeducation.org</a:t>
            </a:r>
            <a:endParaRPr lang="en-US" sz="2000" dirty="0">
              <a:solidFill>
                <a:srgbClr val="595959"/>
              </a:solidFill>
              <a:latin typeface="Arial" charset="0"/>
              <a:ea typeface="Arial" charset="0"/>
              <a:cs typeface="Arial" charset="0"/>
            </a:endParaRPr>
          </a:p>
          <a:p>
            <a:pPr marL="914400" lvl="1" indent="-457200">
              <a:lnSpc>
                <a:spcPct val="110000"/>
              </a:lnSpc>
              <a:spcBef>
                <a:spcPts val="600"/>
              </a:spcBef>
              <a:spcAft>
                <a:spcPts val="600"/>
              </a:spcAft>
              <a:buFont typeface="Arial" charset="0"/>
              <a:buChar char="•"/>
            </a:pPr>
            <a:r>
              <a:rPr lang="en-US" sz="2000" dirty="0">
                <a:solidFill>
                  <a:srgbClr val="595959"/>
                </a:solidFill>
                <a:latin typeface="Arial" charset="0"/>
                <a:ea typeface="Arial" charset="0"/>
                <a:cs typeface="Arial" charset="0"/>
              </a:rPr>
              <a:t>Consultez le </a:t>
            </a:r>
            <a:r>
              <a:rPr lang="en-US" sz="2000" dirty="0" err="1">
                <a:solidFill>
                  <a:srgbClr val="595959"/>
                </a:solidFill>
                <a:latin typeface="Arial" charset="0"/>
                <a:ea typeface="Arial" charset="0"/>
                <a:cs typeface="Arial" charset="0"/>
              </a:rPr>
              <a:t>responsable</a:t>
            </a:r>
            <a:r>
              <a:rPr lang="en-US" sz="2000" dirty="0">
                <a:solidFill>
                  <a:srgbClr val="595959"/>
                </a:solidFill>
                <a:latin typeface="Arial" charset="0"/>
                <a:ea typeface="Arial" charset="0"/>
                <a:cs typeface="Arial" charset="0"/>
              </a:rPr>
              <a:t> OSIG/SOGI de votre district </a:t>
            </a:r>
            <a:r>
              <a:rPr lang="en-US" sz="2000" dirty="0" err="1">
                <a:solidFill>
                  <a:srgbClr val="595959"/>
                </a:solidFill>
                <a:latin typeface="Arial" charset="0"/>
                <a:ea typeface="Arial" charset="0"/>
                <a:cs typeface="Arial" charset="0"/>
              </a:rPr>
              <a:t>ou</a:t>
            </a:r>
            <a:r>
              <a:rPr lang="en-US" sz="2000" dirty="0">
                <a:solidFill>
                  <a:srgbClr val="595959"/>
                </a:solidFill>
                <a:latin typeface="Arial" charset="0"/>
                <a:ea typeface="Arial" charset="0"/>
                <a:cs typeface="Arial" charset="0"/>
              </a:rPr>
              <a:t> la </a:t>
            </a:r>
            <a:r>
              <a:rPr lang="en-US" sz="2000" dirty="0" err="1">
                <a:solidFill>
                  <a:srgbClr val="595959"/>
                </a:solidFill>
                <a:latin typeface="Arial" charset="0"/>
                <a:ea typeface="Arial" charset="0"/>
                <a:cs typeface="Arial" charset="0"/>
              </a:rPr>
              <a:t>personne</a:t>
            </a:r>
            <a:r>
              <a:rPr lang="en-US" sz="2000" dirty="0">
                <a:solidFill>
                  <a:srgbClr val="595959"/>
                </a:solidFill>
                <a:latin typeface="Arial" charset="0"/>
                <a:ea typeface="Arial" charset="0"/>
                <a:cs typeface="Arial" charset="0"/>
              </a:rPr>
              <a:t> </a:t>
            </a:r>
            <a:r>
              <a:rPr lang="en-US" sz="2000" dirty="0" err="1">
                <a:solidFill>
                  <a:srgbClr val="595959"/>
                </a:solidFill>
                <a:latin typeface="Arial" charset="0"/>
                <a:ea typeface="Arial" charset="0"/>
                <a:cs typeface="Arial" charset="0"/>
              </a:rPr>
              <a:t>responsable</a:t>
            </a:r>
            <a:r>
              <a:rPr lang="en-US" sz="2000" dirty="0">
                <a:solidFill>
                  <a:srgbClr val="595959"/>
                </a:solidFill>
                <a:latin typeface="Arial" charset="0"/>
                <a:ea typeface="Arial" charset="0"/>
                <a:cs typeface="Arial" charset="0"/>
              </a:rPr>
              <a:t> de la sécurité dans les écoles.</a:t>
            </a:r>
          </a:p>
        </p:txBody>
      </p:sp>
      <p:sp>
        <p:nvSpPr>
          <p:cNvPr id="10" name="TextBox 9"/>
          <p:cNvSpPr txBox="1"/>
          <p:nvPr/>
        </p:nvSpPr>
        <p:spPr>
          <a:xfrm>
            <a:off x="910047" y="1662620"/>
            <a:ext cx="9292856"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Aller de l'avant</a:t>
            </a: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39610" y="3428999"/>
            <a:ext cx="1839109" cy="2016125"/>
          </a:xfrm>
          <a:prstGeom prst="rect">
            <a:avLst/>
          </a:prstGeom>
        </p:spPr>
      </p:pic>
    </p:spTree>
    <p:extLst>
      <p:ext uri="{BB962C8B-B14F-4D97-AF65-F5344CB8AC3E}">
        <p14:creationId xmlns:p14="http://schemas.microsoft.com/office/powerpoint/2010/main" val="36447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673350"/>
            <a:ext cx="12192000" cy="2771775"/>
          </a:xfrm>
          <a:prstGeom prst="rect">
            <a:avLst/>
          </a:prstGeom>
          <a:solidFill>
            <a:srgbClr val="489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699225" y="3093518"/>
            <a:ext cx="10793549" cy="2089803"/>
          </a:xfrm>
          <a:prstGeom prst="rect">
            <a:avLst/>
          </a:prstGeom>
          <a:noFill/>
        </p:spPr>
        <p:txBody>
          <a:bodyPr wrap="square" rtlCol="0">
            <a:spAutoFit/>
          </a:bodyPr>
          <a:lstStyle/>
          <a:p>
            <a:pPr marL="457200" marR="0" lvl="0" indent="-457200" algn="ctr" defTabSz="914400" eaLnBrk="1" fontAlgn="auto" latinLnBrk="0" hangingPunct="1">
              <a:lnSpc>
                <a:spcPct val="110000"/>
              </a:lnSpc>
              <a:spcBef>
                <a:spcPts val="0"/>
              </a:spcBef>
              <a:spcAft>
                <a:spcPts val="0"/>
              </a:spcAft>
              <a:buClrTx/>
              <a:buSzTx/>
              <a:buFontTx/>
              <a:buNone/>
              <a:tabLst/>
              <a:defRPr/>
            </a:pPr>
            <a:r>
              <a:rPr lang="en-US" sz="2600" dirty="0" err="1">
                <a:solidFill>
                  <a:srgbClr val="414142"/>
                </a:solidFill>
                <a:latin typeface="Arial" charset="0"/>
                <a:ea typeface="Arial" charset="0"/>
                <a:cs typeface="Arial" charset="0"/>
              </a:rPr>
              <a:t>Soutenez</a:t>
            </a:r>
            <a:r>
              <a:rPr lang="en-US" sz="2600" dirty="0">
                <a:solidFill>
                  <a:srgbClr val="414142"/>
                </a:solidFill>
                <a:latin typeface="Arial" charset="0"/>
                <a:ea typeface="Arial" charset="0"/>
                <a:cs typeface="Arial" charset="0"/>
              </a:rPr>
              <a:t> </a:t>
            </a:r>
            <a:r>
              <a:rPr lang="en-US" sz="2600" dirty="0" err="1">
                <a:solidFill>
                  <a:srgbClr val="414142"/>
                </a:solidFill>
                <a:latin typeface="Arial" charset="0"/>
                <a:ea typeface="Arial" charset="0"/>
                <a:cs typeface="Arial" charset="0"/>
              </a:rPr>
              <a:t>chaque</a:t>
            </a:r>
            <a:r>
              <a:rPr lang="en-US" sz="2600" dirty="0">
                <a:solidFill>
                  <a:srgbClr val="414142"/>
                </a:solidFill>
                <a:latin typeface="Arial" charset="0"/>
                <a:ea typeface="Arial" charset="0"/>
                <a:cs typeface="Arial" charset="0"/>
              </a:rPr>
              <a:t> </a:t>
            </a:r>
            <a:r>
              <a:rPr lang="en-US" sz="2600" dirty="0" err="1">
                <a:solidFill>
                  <a:srgbClr val="414142"/>
                </a:solidFill>
                <a:latin typeface="Arial" charset="0"/>
                <a:ea typeface="Arial" charset="0"/>
                <a:cs typeface="Arial" charset="0"/>
              </a:rPr>
              <a:t>élève</a:t>
            </a:r>
            <a:r>
              <a:rPr lang="en-US" sz="2600" dirty="0">
                <a:solidFill>
                  <a:srgbClr val="414142"/>
                </a:solidFill>
                <a:latin typeface="Arial" charset="0"/>
                <a:ea typeface="Arial" charset="0"/>
                <a:cs typeface="Arial" charset="0"/>
              </a:rPr>
              <a:t>.</a:t>
            </a:r>
          </a:p>
          <a:p>
            <a:pPr marL="457200" marR="0" lvl="0" indent="-457200" algn="ctr" defTabSz="914400" eaLnBrk="1" fontAlgn="auto" latinLnBrk="0" hangingPunct="1">
              <a:lnSpc>
                <a:spcPct val="110000"/>
              </a:lnSpc>
              <a:spcBef>
                <a:spcPts val="0"/>
              </a:spcBef>
              <a:spcAft>
                <a:spcPts val="0"/>
              </a:spcAft>
              <a:buClrTx/>
              <a:buSzTx/>
              <a:buFontTx/>
              <a:buNone/>
              <a:tabLst/>
              <a:defRPr/>
            </a:pPr>
            <a:r>
              <a:rPr lang="en-US" sz="2600" dirty="0">
                <a:solidFill>
                  <a:srgbClr val="414142"/>
                </a:solidFill>
                <a:latin typeface="Arial" charset="0"/>
                <a:ea typeface="Arial" charset="0"/>
                <a:cs typeface="Arial" charset="0"/>
              </a:rPr>
              <a:t>Rejoignez le réseau. </a:t>
            </a:r>
          </a:p>
          <a:p>
            <a:pPr marL="457200" marR="0" lvl="0" indent="-457200" algn="ctr" defTabSz="914400" eaLnBrk="1" fontAlgn="auto" latinLnBrk="0" hangingPunct="1">
              <a:lnSpc>
                <a:spcPct val="110000"/>
              </a:lnSpc>
              <a:spcBef>
                <a:spcPts val="0"/>
              </a:spcBef>
              <a:spcAft>
                <a:spcPts val="0"/>
              </a:spcAft>
              <a:buClrTx/>
              <a:buSzTx/>
              <a:buFontTx/>
              <a:buNone/>
              <a:tabLst/>
              <a:defRPr/>
            </a:pPr>
            <a:endParaRPr lang="en-US" sz="2600" dirty="0">
              <a:solidFill>
                <a:schemeClr val="bg1"/>
              </a:solidFill>
              <a:latin typeface="Arial" charset="0"/>
              <a:ea typeface="Arial" charset="0"/>
              <a:cs typeface="Arial" charset="0"/>
            </a:endParaRPr>
          </a:p>
          <a:p>
            <a:pPr marL="457200" marR="0" lvl="0" indent="-457200" algn="ctr" defTabSz="914400" eaLnBrk="1" fontAlgn="auto" latinLnBrk="0" hangingPunct="1">
              <a:lnSpc>
                <a:spcPct val="110000"/>
              </a:lnSpc>
              <a:spcBef>
                <a:spcPts val="0"/>
              </a:spcBef>
              <a:spcAft>
                <a:spcPts val="0"/>
              </a:spcAft>
              <a:buClrTx/>
              <a:buSzTx/>
              <a:buFontTx/>
              <a:buNone/>
              <a:tabLst/>
              <a:defRPr/>
            </a:pPr>
            <a:r>
              <a:rPr lang="en-US" sz="4000" dirty="0" err="1">
                <a:solidFill>
                  <a:schemeClr val="bg1"/>
                </a:solidFill>
                <a:latin typeface="Arial" charset="0"/>
                <a:ea typeface="Arial" charset="0"/>
                <a:cs typeface="Arial" charset="0"/>
              </a:rPr>
              <a:t>Visitez</a:t>
            </a:r>
            <a:r>
              <a:rPr lang="en-US" sz="4000" dirty="0">
                <a:solidFill>
                  <a:schemeClr val="bg1"/>
                </a:solidFill>
                <a:latin typeface="Arial" charset="0"/>
                <a:ea typeface="Arial" charset="0"/>
                <a:cs typeface="Arial" charset="0"/>
              </a:rPr>
              <a:t> </a:t>
            </a:r>
            <a:r>
              <a:rPr lang="en-US" sz="4000" dirty="0" err="1">
                <a:solidFill>
                  <a:schemeClr val="bg1"/>
                </a:solidFill>
                <a:latin typeface="Arial" charset="0"/>
                <a:ea typeface="Arial" charset="0"/>
                <a:cs typeface="Arial" charset="0"/>
              </a:rPr>
              <a:t>SOGIeducation.org</a:t>
            </a:r>
            <a:endParaRPr lang="en-US" sz="4000" dirty="0">
              <a:solidFill>
                <a:schemeClr val="bg1"/>
              </a:solidFill>
              <a:latin typeface="Arial" charset="0"/>
              <a:ea typeface="Arial" charset="0"/>
              <a:cs typeface="Arial" charset="0"/>
            </a:endParaRPr>
          </a:p>
        </p:txBody>
      </p:sp>
      <p:sp>
        <p:nvSpPr>
          <p:cNvPr id="10" name="TextBox 9"/>
          <p:cNvSpPr txBox="1"/>
          <p:nvPr/>
        </p:nvSpPr>
        <p:spPr>
          <a:xfrm>
            <a:off x="911145" y="1654010"/>
            <a:ext cx="9292856"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Merci !</a:t>
            </a: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#OSIG/SOGI123</a:t>
            </a:r>
          </a:p>
        </p:txBody>
      </p:sp>
    </p:spTree>
    <p:extLst>
      <p:ext uri="{BB962C8B-B14F-4D97-AF65-F5344CB8AC3E}">
        <p14:creationId xmlns:p14="http://schemas.microsoft.com/office/powerpoint/2010/main" val="168891228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960D8E056C0A4D904C5B81E3800AD2" ma:contentTypeVersion="9" ma:contentTypeDescription="Create a new document." ma:contentTypeScope="" ma:versionID="ab8b35bb984b53b66676349c049c62c5">
  <xsd:schema xmlns:xsd="http://www.w3.org/2001/XMLSchema" xmlns:xs="http://www.w3.org/2001/XMLSchema" xmlns:p="http://schemas.microsoft.com/office/2006/metadata/properties" xmlns:ns2="2b3137b4-161f-47bf-8f9e-5f9025cdb72d" targetNamespace="http://schemas.microsoft.com/office/2006/metadata/properties" ma:root="true" ma:fieldsID="8dca4450d2fcc6e667c5a51f976b6b85" ns2:_="">
    <xsd:import namespace="2b3137b4-161f-47bf-8f9e-5f9025cdb7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3137b4-161f-47bf-8f9e-5f9025cdb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1AF1D5-D522-4586-869A-FE0DDEA2880C}">
  <ds:schemaRefs>
    <ds:schemaRef ds:uri="http://schemas.microsoft.com/sharepoint/v3/contenttype/forms"/>
  </ds:schemaRefs>
</ds:datastoreItem>
</file>

<file path=customXml/itemProps2.xml><?xml version="1.0" encoding="utf-8"?>
<ds:datastoreItem xmlns:ds="http://schemas.openxmlformats.org/officeDocument/2006/customXml" ds:itemID="{BF0370CF-C23C-457D-851B-F616F1450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3137b4-161f-47bf-8f9e-5f9025cdb7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1F0139-965E-4F1F-A5CD-7ABD4B6946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5415</TotalTime>
  <Words>1169</Words>
  <Application>Microsoft Macintosh PowerPoint</Application>
  <PresentationFormat>Grand écran</PresentationFormat>
  <Paragraphs>98</Paragraphs>
  <Slides>8</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1_Office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keywords>, docId:87C5349922468B189C7E5EC8A5D89AA8</cp:keywords>
  <cp:lastModifiedBy>Elizabeth Rush</cp:lastModifiedBy>
  <cp:revision>66</cp:revision>
  <dcterms:modified xsi:type="dcterms:W3CDTF">2022-01-24T00:16:24Z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0x010100A8960D8E056C0A4D904C5B81E3800AD2</vt:lpwstr>
  </property>
  <property fmtid="{D5CDD505-2E9C-101B-9397-08002B2CF9AE}" pid="3" name="Order">
    <vt:r8>2700</vt:r8>
  </property>
</Properties>
</file>