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99" r:id="rId2"/>
    <p:sldId id="257" r:id="rId3"/>
    <p:sldId id="258" r:id="rId4"/>
    <p:sldId id="259" r:id="rId5"/>
    <p:sldId id="260" r:id="rId6"/>
    <p:sldId id="261" r:id="rId7"/>
    <p:sldId id="262" r:id="rId8"/>
    <p:sldId id="263" r:id="rId9"/>
    <p:sldId id="264" r:id="rId10"/>
    <p:sldId id="274" r:id="rId11"/>
    <p:sldId id="266" r:id="rId12"/>
    <p:sldId id="275" r:id="rId13"/>
    <p:sldId id="267" r:id="rId14"/>
    <p:sldId id="268" r:id="rId15"/>
    <p:sldId id="269" r:id="rId16"/>
    <p:sldId id="270" r:id="rId17"/>
    <p:sldId id="271" r:id="rId18"/>
    <p:sldId id="272" r:id="rId19"/>
    <p:sldId id="273" r:id="rId2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16"/>
    <p:restoredTop sz="59150"/>
  </p:normalViewPr>
  <p:slideViewPr>
    <p:cSldViewPr snapToGrid="0" snapToObjects="1">
      <p:cViewPr varScale="1">
        <p:scale>
          <a:sx n="56" d="100"/>
          <a:sy n="56" d="100"/>
        </p:scale>
        <p:origin x="200" y="2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xfrm>
            <a:off x="1143000" y="685800"/>
            <a:ext cx="4572000" cy="3429000"/>
          </a:xfrm>
          <a:prstGeom prst="rect">
            <a:avLst/>
          </a:prstGeom>
        </p:spPr>
        <p:txBody>
          <a:bodyPr/>
          <a:lstStyle/>
          <a:p>
            <a:endParaRPr/>
          </a:p>
        </p:txBody>
      </p:sp>
      <p:sp>
        <p:nvSpPr>
          <p:cNvPr id="119" name="Shape 11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mailto:info@sogieducation.org"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1 minute</a:t>
            </a:r>
          </a:p>
          <a:p>
            <a:endParaRPr lang="en-US" sz="1200" kern="1200" dirty="0">
              <a:solidFill>
                <a:schemeClr val="tx1"/>
              </a:solidFill>
              <a:effectLst/>
              <a:latin typeface="+mn-lt"/>
              <a:ea typeface="+mn-ea"/>
              <a:cs typeface="+mn-cs"/>
            </a:endParaRPr>
          </a:p>
          <a:p>
            <a:br>
              <a:rPr lang="fr-CA" sz="1200" b="1" dirty="0">
                <a:effectLst/>
                <a:latin typeface="+mj-lt"/>
                <a:ea typeface="+mj-ea"/>
                <a:cs typeface="+mj-cs"/>
                <a:sym typeface="Calibri"/>
              </a:rPr>
            </a:br>
            <a:r>
              <a:rPr lang="fr-CA" sz="1200" b="1" dirty="0">
                <a:effectLst/>
                <a:latin typeface="+mj-lt"/>
                <a:ea typeface="+mj-ea"/>
                <a:cs typeface="+mj-cs"/>
                <a:sym typeface="Calibri"/>
              </a:rPr>
              <a:t>Exemple de commentaire</a:t>
            </a:r>
            <a:endParaRPr lang="en-CA" sz="1200" dirty="0">
              <a:effectLst/>
              <a:latin typeface="+mj-lt"/>
              <a:ea typeface="+mj-ea"/>
              <a:cs typeface="+mj-cs"/>
              <a:sym typeface="Calibri"/>
            </a:endParaRPr>
          </a:p>
          <a:p>
            <a:endParaRPr lang="en-US" sz="1200" kern="1200" dirty="0">
              <a:solidFill>
                <a:schemeClr val="tx1"/>
              </a:solidFill>
              <a:effectLst/>
              <a:latin typeface="+mn-lt"/>
              <a:ea typeface="+mn-ea"/>
              <a:cs typeface="+mn-cs"/>
            </a:endParaRPr>
          </a:p>
          <a:p>
            <a:r>
              <a:rPr lang="fr-CA" sz="1200" dirty="0">
                <a:effectLst/>
                <a:latin typeface="+mj-lt"/>
                <a:ea typeface="+mj-ea"/>
                <a:cs typeface="+mj-cs"/>
                <a:sym typeface="Calibri"/>
              </a:rPr>
              <a:t>Bienvenue, et merci d’avoir répondu à notre invitation</a:t>
            </a:r>
            <a:r>
              <a:rPr lang="en-CA" dirty="0">
                <a:effectLst/>
              </a:rPr>
              <a:t> </a:t>
            </a:r>
            <a:endParaRPr lang="en-CA"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39CA1AD-1862-2B4B-934E-687FB080348F}" type="slidenum">
              <a:rPr lang="en-US" smtClean="0"/>
              <a:t>1</a:t>
            </a:fld>
            <a:endParaRPr lang="en-US"/>
          </a:p>
        </p:txBody>
      </p:sp>
    </p:spTree>
    <p:extLst>
      <p:ext uri="{BB962C8B-B14F-4D97-AF65-F5344CB8AC3E}">
        <p14:creationId xmlns:p14="http://schemas.microsoft.com/office/powerpoint/2010/main" val="2376269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Shape 212"/>
          <p:cNvSpPr>
            <a:spLocks noGrp="1" noRot="1" noChangeAspect="1"/>
          </p:cNvSpPr>
          <p:nvPr>
            <p:ph type="sldImg"/>
          </p:nvPr>
        </p:nvSpPr>
        <p:spPr>
          <a:xfrm>
            <a:off x="381000" y="685800"/>
            <a:ext cx="6096000" cy="3429000"/>
          </a:xfrm>
          <a:prstGeom prst="rect">
            <a:avLst/>
          </a:prstGeom>
        </p:spPr>
        <p:txBody>
          <a:bodyPr/>
          <a:lstStyle/>
          <a:p>
            <a:endParaRPr/>
          </a:p>
        </p:txBody>
      </p:sp>
      <p:sp>
        <p:nvSpPr>
          <p:cNvPr id="213" name="Shape 213"/>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b="1"/>
            </a:pPr>
            <a:r>
              <a:rPr lang="fr-CA" b="0" dirty="0"/>
              <a:t>5 minutes</a:t>
            </a:r>
          </a:p>
          <a:p>
            <a:pPr>
              <a:defRPr b="1"/>
            </a:pPr>
            <a:endParaRPr lang="fr-CA" dirty="0"/>
          </a:p>
          <a:p>
            <a:r>
              <a:rPr lang="fr-CA" sz="1200" b="1" dirty="0">
                <a:effectLst/>
                <a:latin typeface="+mj-lt"/>
                <a:ea typeface="+mj-ea"/>
                <a:cs typeface="+mj-cs"/>
                <a:sym typeface="Calibri"/>
              </a:rPr>
              <a:t>Exemple de commentaire</a:t>
            </a:r>
            <a:endParaRPr lang="en-CA" sz="1200" dirty="0">
              <a:effectLst/>
              <a:latin typeface="+mj-lt"/>
              <a:ea typeface="+mj-ea"/>
              <a:cs typeface="+mj-cs"/>
              <a:sym typeface="Calibri"/>
            </a:endParaRPr>
          </a:p>
          <a:p>
            <a:r>
              <a:rPr lang="fr-CA" sz="1200" dirty="0">
                <a:effectLst/>
                <a:latin typeface="+mj-lt"/>
                <a:ea typeface="+mj-ea"/>
                <a:cs typeface="+mj-cs"/>
                <a:sym typeface="Calibri"/>
              </a:rPr>
              <a:t>On confond parfois le concept d’</a:t>
            </a:r>
            <a:r>
              <a:rPr lang="fr-CA" sz="1200" dirty="0" err="1">
                <a:effectLst/>
                <a:latin typeface="+mj-lt"/>
                <a:ea typeface="+mj-ea"/>
                <a:cs typeface="+mj-cs"/>
                <a:sym typeface="Calibri"/>
              </a:rPr>
              <a:t>intersectionnalité</a:t>
            </a:r>
            <a:r>
              <a:rPr lang="fr-CA" sz="1200" dirty="0">
                <a:effectLst/>
                <a:latin typeface="+mj-lt"/>
                <a:ea typeface="+mj-ea"/>
                <a:cs typeface="+mj-cs"/>
                <a:sym typeface="Calibri"/>
              </a:rPr>
              <a:t> et celui de diversité. Quand on parle de diversité, on parle de différence. Vous pouvez donc appartenir à des communautés différentes dans ce monde caractérisé par la diversité. L’</a:t>
            </a:r>
            <a:r>
              <a:rPr lang="fr-CA" sz="1200" dirty="0" err="1">
                <a:effectLst/>
                <a:latin typeface="+mj-lt"/>
                <a:ea typeface="+mj-ea"/>
                <a:cs typeface="+mj-cs"/>
                <a:sym typeface="Calibri"/>
              </a:rPr>
              <a:t>intersectionnalité</a:t>
            </a:r>
            <a:r>
              <a:rPr lang="fr-CA" sz="1200" dirty="0">
                <a:effectLst/>
                <a:latin typeface="+mj-lt"/>
                <a:ea typeface="+mj-ea"/>
                <a:cs typeface="+mj-cs"/>
                <a:sym typeface="Calibri"/>
              </a:rPr>
              <a:t>, c’est la manière dont ces appartenances interagissent et se superposent pour créer des expériences uniques.</a:t>
            </a:r>
          </a:p>
          <a:p>
            <a:endParaRPr lang="en-CA" sz="1200" dirty="0">
              <a:effectLst/>
              <a:latin typeface="+mj-lt"/>
              <a:ea typeface="+mj-ea"/>
              <a:cs typeface="+mj-cs"/>
              <a:sym typeface="Calibri"/>
            </a:endParaRPr>
          </a:p>
          <a:p>
            <a:r>
              <a:rPr lang="fr-CA" sz="1200" dirty="0">
                <a:effectLst/>
                <a:latin typeface="+mj-lt"/>
                <a:ea typeface="+mj-ea"/>
                <a:cs typeface="+mj-cs"/>
                <a:sym typeface="Calibri"/>
              </a:rPr>
              <a:t>Tout le monde est </a:t>
            </a:r>
            <a:r>
              <a:rPr lang="fr-CA" sz="1200" dirty="0" err="1">
                <a:effectLst/>
                <a:latin typeface="+mj-lt"/>
                <a:ea typeface="+mj-ea"/>
                <a:cs typeface="+mj-cs"/>
                <a:sym typeface="Calibri"/>
              </a:rPr>
              <a:t>intersectionnel</a:t>
            </a:r>
            <a:r>
              <a:rPr lang="fr-CA" sz="1200" dirty="0">
                <a:effectLst/>
                <a:latin typeface="+mj-lt"/>
                <a:ea typeface="+mj-ea"/>
                <a:cs typeface="+mj-cs"/>
                <a:sym typeface="Calibri"/>
              </a:rPr>
              <a:t>. Mais certaines identités </a:t>
            </a:r>
            <a:r>
              <a:rPr lang="fr-CA" sz="1200" dirty="0" err="1">
                <a:effectLst/>
                <a:latin typeface="+mj-lt"/>
                <a:ea typeface="+mj-ea"/>
                <a:cs typeface="+mj-cs"/>
                <a:sym typeface="Calibri"/>
              </a:rPr>
              <a:t>intersectionnelles</a:t>
            </a:r>
            <a:r>
              <a:rPr lang="fr-CA" sz="1200" dirty="0">
                <a:effectLst/>
                <a:latin typeface="+mj-lt"/>
                <a:ea typeface="+mj-ea"/>
                <a:cs typeface="+mj-cs"/>
                <a:sym typeface="Calibri"/>
              </a:rPr>
              <a:t> profitent de plus de privilèges que d’autres. Réfléchissez au vécu d’une femme blanche, </a:t>
            </a:r>
            <a:r>
              <a:rPr lang="fr-CA" sz="1200" dirty="0" err="1">
                <a:effectLst/>
                <a:latin typeface="+mj-lt"/>
                <a:ea typeface="+mj-ea"/>
                <a:cs typeface="+mj-cs"/>
                <a:sym typeface="Calibri"/>
              </a:rPr>
              <a:t>cisgenre</a:t>
            </a:r>
            <a:r>
              <a:rPr lang="fr-CA" sz="1200" dirty="0">
                <a:effectLst/>
                <a:latin typeface="+mj-lt"/>
                <a:ea typeface="+mj-ea"/>
                <a:cs typeface="+mj-cs"/>
                <a:sym typeface="Calibri"/>
              </a:rPr>
              <a:t>, de la classe ouvrière et à celui d’un adolescent transgenre autochtone de la classe moyenne. Même s’ils ont certaines identités en commun, le croisement des identités de l’adolescent fait qu’il est susceptible de faire face à des enjeux sociétaux auxquels la femme ne se heurtera pas, et vice versa.</a:t>
            </a:r>
            <a:endParaRPr lang="en-CA" sz="1200" dirty="0">
              <a:effectLst/>
              <a:latin typeface="+mj-lt"/>
              <a:ea typeface="+mj-ea"/>
              <a:cs typeface="+mj-cs"/>
              <a:sym typeface="Calibri"/>
            </a:endParaRPr>
          </a:p>
        </p:txBody>
      </p:sp>
    </p:spTree>
    <p:extLst>
      <p:ext uri="{BB962C8B-B14F-4D97-AF65-F5344CB8AC3E}">
        <p14:creationId xmlns:p14="http://schemas.microsoft.com/office/powerpoint/2010/main" val="4133277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Shape 237"/>
          <p:cNvSpPr>
            <a:spLocks noGrp="1" noRot="1" noChangeAspect="1"/>
          </p:cNvSpPr>
          <p:nvPr>
            <p:ph type="sldImg"/>
          </p:nvPr>
        </p:nvSpPr>
        <p:spPr>
          <a:xfrm>
            <a:off x="381000" y="685800"/>
            <a:ext cx="6096000" cy="3429000"/>
          </a:xfrm>
          <a:prstGeom prst="rect">
            <a:avLst/>
          </a:prstGeom>
        </p:spPr>
        <p:txBody>
          <a:bodyPr/>
          <a:lstStyle/>
          <a:p>
            <a:endParaRPr/>
          </a:p>
        </p:txBody>
      </p:sp>
      <p:sp>
        <p:nvSpPr>
          <p:cNvPr id="238" name="Shape 238"/>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b="1"/>
            </a:pPr>
            <a:r>
              <a:rPr lang="fr-CA" b="0" dirty="0"/>
              <a:t>15 minutes</a:t>
            </a:r>
          </a:p>
          <a:p>
            <a:pPr>
              <a:defRPr b="1"/>
            </a:pPr>
            <a:endParaRPr lang="en-CA" noProof="0" dirty="0"/>
          </a:p>
          <a:p>
            <a:r>
              <a:rPr lang="fr-CA" sz="1200" b="1" dirty="0">
                <a:effectLst/>
                <a:latin typeface="+mj-lt"/>
                <a:ea typeface="+mj-ea"/>
                <a:cs typeface="+mj-cs"/>
                <a:sym typeface="Calibri"/>
              </a:rPr>
              <a:t>Exemple de commentaire</a:t>
            </a:r>
            <a:endParaRPr lang="en-CA" sz="1200" dirty="0">
              <a:effectLst/>
              <a:latin typeface="+mj-lt"/>
              <a:ea typeface="+mj-ea"/>
              <a:cs typeface="+mj-cs"/>
              <a:sym typeface="Calibri"/>
            </a:endParaRPr>
          </a:p>
          <a:p>
            <a:r>
              <a:rPr lang="fr-CA" sz="1200" dirty="0">
                <a:effectLst/>
                <a:latin typeface="+mj-lt"/>
                <a:ea typeface="+mj-ea"/>
                <a:cs typeface="+mj-cs"/>
                <a:sym typeface="Calibri"/>
              </a:rPr>
              <a:t>Maintenant, nous allons regarder une vidéo qui va nous donner plus d’information sur le « quoi », le « pourquoi » et le « comment » de l’utilisation d’un cadre de pensée </a:t>
            </a:r>
            <a:r>
              <a:rPr lang="fr-CA" sz="1200" dirty="0" err="1">
                <a:effectLst/>
                <a:latin typeface="+mj-lt"/>
                <a:ea typeface="+mj-ea"/>
                <a:cs typeface="+mj-cs"/>
                <a:sym typeface="Calibri"/>
              </a:rPr>
              <a:t>intersectionnel</a:t>
            </a:r>
            <a:r>
              <a:rPr lang="fr-CA" sz="1200" dirty="0">
                <a:effectLst/>
                <a:latin typeface="+mj-lt"/>
                <a:ea typeface="+mj-ea"/>
                <a:cs typeface="+mj-cs"/>
                <a:sym typeface="Calibri"/>
              </a:rPr>
              <a:t> dans nos méthodes d’enseignement. Pendant que vous regardez la vidéo, je vous encourage à réfléchir à des manières d’inclure du contenu lié à l’OSIG et à l’</a:t>
            </a:r>
            <a:r>
              <a:rPr lang="fr-CA" sz="1200" dirty="0" err="1">
                <a:effectLst/>
                <a:latin typeface="+mj-lt"/>
                <a:ea typeface="+mj-ea"/>
                <a:cs typeface="+mj-cs"/>
                <a:sym typeface="Calibri"/>
              </a:rPr>
              <a:t>intersectionnalité</a:t>
            </a:r>
            <a:r>
              <a:rPr lang="fr-CA" sz="1200" dirty="0">
                <a:effectLst/>
                <a:latin typeface="+mj-lt"/>
                <a:ea typeface="+mj-ea"/>
                <a:cs typeface="+mj-cs"/>
                <a:sym typeface="Calibri"/>
              </a:rPr>
              <a:t> dans votre classe. Je vous invite également à réfléchir à l’application du concept d’</a:t>
            </a:r>
            <a:r>
              <a:rPr lang="fr-CA" sz="1200" dirty="0" err="1">
                <a:effectLst/>
                <a:latin typeface="+mj-lt"/>
                <a:ea typeface="+mj-ea"/>
                <a:cs typeface="+mj-cs"/>
                <a:sym typeface="Calibri"/>
              </a:rPr>
              <a:t>intersectionnalité</a:t>
            </a:r>
            <a:r>
              <a:rPr lang="fr-CA" sz="1200" dirty="0">
                <a:effectLst/>
                <a:latin typeface="+mj-lt"/>
                <a:ea typeface="+mj-ea"/>
                <a:cs typeface="+mj-cs"/>
                <a:sym typeface="Calibri"/>
              </a:rPr>
              <a:t> à votre rôle d’enseignant.</a:t>
            </a:r>
            <a:endParaRPr lang="en-CA" sz="1200" dirty="0">
              <a:effectLst/>
              <a:latin typeface="+mj-lt"/>
              <a:ea typeface="+mj-ea"/>
              <a:cs typeface="+mj-cs"/>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a:spLocks noGrp="1" noRot="1" noChangeAspect="1"/>
          </p:cNvSpPr>
          <p:nvPr>
            <p:ph type="sldImg"/>
          </p:nvPr>
        </p:nvSpPr>
        <p:spPr>
          <a:xfrm>
            <a:off x="381000" y="685800"/>
            <a:ext cx="6096000" cy="3429000"/>
          </a:xfrm>
          <a:prstGeom prst="rect">
            <a:avLst/>
          </a:prstGeom>
        </p:spPr>
        <p:txBody>
          <a:bodyPr/>
          <a:lstStyle/>
          <a:p>
            <a:endParaRPr/>
          </a:p>
        </p:txBody>
      </p:sp>
      <p:sp>
        <p:nvSpPr>
          <p:cNvPr id="202" name="Shape 202"/>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CA" sz="1200" dirty="0">
                <a:effectLst/>
                <a:latin typeface="+mj-lt"/>
                <a:ea typeface="+mj-ea"/>
                <a:cs typeface="+mj-cs"/>
                <a:sym typeface="Calibri"/>
              </a:rPr>
              <a:t>10 minutes, ou plus, si le temps le permet</a:t>
            </a:r>
            <a:endParaRPr lang="fr-CA" sz="1200" b="1" dirty="0">
              <a:effectLst/>
              <a:latin typeface="+mj-lt"/>
              <a:ea typeface="+mj-ea"/>
              <a:cs typeface="+mj-cs"/>
              <a:sym typeface="Calibri"/>
            </a:endParaRPr>
          </a:p>
          <a:p>
            <a:endParaRPr lang="fr-CA" sz="1200" b="1" dirty="0">
              <a:effectLst/>
              <a:latin typeface="+mj-lt"/>
              <a:ea typeface="+mj-ea"/>
              <a:cs typeface="+mj-cs"/>
              <a:sym typeface="Calibri"/>
            </a:endParaRPr>
          </a:p>
          <a:p>
            <a:r>
              <a:rPr lang="fr-CA" sz="1200" b="1" dirty="0">
                <a:effectLst/>
                <a:latin typeface="+mj-lt"/>
                <a:ea typeface="+mj-ea"/>
                <a:cs typeface="+mj-cs"/>
                <a:sym typeface="Calibri"/>
              </a:rPr>
              <a:t>Exemple de commentaire</a:t>
            </a:r>
            <a:endParaRPr lang="en-CA" sz="1200" dirty="0">
              <a:effectLst/>
              <a:latin typeface="+mj-lt"/>
              <a:ea typeface="+mj-ea"/>
              <a:cs typeface="+mj-cs"/>
              <a:sym typeface="Calibri"/>
            </a:endParaRPr>
          </a:p>
          <a:p>
            <a:r>
              <a:rPr lang="fr-CA" sz="1200" dirty="0">
                <a:effectLst/>
                <a:latin typeface="+mj-lt"/>
                <a:ea typeface="+mj-ea"/>
                <a:cs typeface="+mj-cs"/>
                <a:sym typeface="Calibri"/>
              </a:rPr>
              <a:t>Voici une activité que vous pouvez faire avec vos élèves. Vous pouvez en augmenter la durée et la portée en commençant par poser les questions sur l’évaluation du privilège qui se trouvent dans l’activité présentée plus haut. Cela dit, cette activité peut aussi nous aider, en tant qu’enseignants, à comprendre nos propres identités et l’incidence qu’elles ont sur notre manière d’enseigner, d’apprendre et d’évoluer dans le monde.</a:t>
            </a:r>
            <a:endParaRPr lang="en-CA" sz="1200" dirty="0">
              <a:effectLst/>
              <a:latin typeface="+mj-lt"/>
              <a:ea typeface="+mj-ea"/>
              <a:cs typeface="+mj-cs"/>
              <a:sym typeface="Calibri"/>
            </a:endParaRPr>
          </a:p>
          <a:p>
            <a:r>
              <a:rPr lang="fr-CA" sz="1200" dirty="0">
                <a:effectLst/>
                <a:latin typeface="+mj-lt"/>
                <a:ea typeface="+mj-ea"/>
                <a:cs typeface="+mj-cs"/>
                <a:sym typeface="Calibri"/>
              </a:rPr>
              <a:t>Prenez le temps de créer votre propre diagramme circulaire de l’</a:t>
            </a:r>
            <a:r>
              <a:rPr lang="fr-CA" sz="1200" dirty="0" err="1">
                <a:effectLst/>
                <a:latin typeface="+mj-lt"/>
                <a:ea typeface="+mj-ea"/>
                <a:cs typeface="+mj-cs"/>
                <a:sym typeface="Calibri"/>
              </a:rPr>
              <a:t>intersectionnalité</a:t>
            </a:r>
            <a:r>
              <a:rPr lang="fr-CA" sz="1200" dirty="0">
                <a:effectLst/>
                <a:latin typeface="+mj-lt"/>
                <a:ea typeface="+mj-ea"/>
                <a:cs typeface="+mj-cs"/>
                <a:sym typeface="Calibri"/>
              </a:rPr>
              <a:t>, en réfléchissant attentivement à tous les éléments qui font de vous ce que vous êtes. Nous oublions parfois de penser à certaines facettes de notre identité parce que nous y sommes privilégiés. Par exemple, je suis susceptible de ne pas souvent penser au fait que je suis *</a:t>
            </a:r>
            <a:r>
              <a:rPr lang="fr-CA" sz="1200" i="1" dirty="0">
                <a:effectLst/>
                <a:latin typeface="+mj-lt"/>
                <a:ea typeface="+mj-ea"/>
                <a:cs typeface="+mj-cs"/>
                <a:sym typeface="Calibri"/>
              </a:rPr>
              <a:t>insérer une identité privilégiée ici</a:t>
            </a:r>
            <a:r>
              <a:rPr lang="fr-CA" sz="1200" dirty="0">
                <a:effectLst/>
                <a:latin typeface="+mj-lt"/>
                <a:ea typeface="+mj-ea"/>
                <a:cs typeface="+mj-cs"/>
                <a:sym typeface="Calibri"/>
              </a:rPr>
              <a:t>* (par exemple « physiquement apte au travail », « </a:t>
            </a:r>
            <a:r>
              <a:rPr lang="fr-CA" sz="1200" dirty="0" err="1">
                <a:effectLst/>
                <a:latin typeface="+mj-lt"/>
                <a:ea typeface="+mj-ea"/>
                <a:cs typeface="+mj-cs"/>
                <a:sym typeface="Calibri"/>
              </a:rPr>
              <a:t>neurotypique</a:t>
            </a:r>
            <a:r>
              <a:rPr lang="fr-CA" sz="1200" dirty="0">
                <a:effectLst/>
                <a:latin typeface="+mj-lt"/>
                <a:ea typeface="+mj-ea"/>
                <a:cs typeface="+mj-cs"/>
                <a:sym typeface="Calibri"/>
              </a:rPr>
              <a:t> », « </a:t>
            </a:r>
            <a:r>
              <a:rPr lang="fr-CA" sz="1200" dirty="0" err="1">
                <a:effectLst/>
                <a:latin typeface="+mj-lt"/>
                <a:ea typeface="+mj-ea"/>
                <a:cs typeface="+mj-cs"/>
                <a:sym typeface="Calibri"/>
              </a:rPr>
              <a:t>cisgenre</a:t>
            </a:r>
            <a:r>
              <a:rPr lang="fr-CA" sz="1200" dirty="0">
                <a:effectLst/>
                <a:latin typeface="+mj-lt"/>
                <a:ea typeface="+mj-ea"/>
                <a:cs typeface="+mj-cs"/>
                <a:sym typeface="Calibri"/>
              </a:rPr>
              <a:t> », etc.) parce que le monde qui m’entoure a été créé en grande partie pour satisfaire mes besoins. Il peut être plus facile pour nous de penser aux éléments de notre identité dans lesquels on se heurte à la discrimination ou à l’oppression. Ces couches identitaires sont plus faciles à nommer pour nous parce que, à ces points de vue, nous devons constamment trouver des moyens de nous adapter au monde qui nous entoure.</a:t>
            </a:r>
            <a:endParaRPr lang="en-CA" sz="1200" dirty="0">
              <a:effectLst/>
              <a:latin typeface="+mj-lt"/>
              <a:ea typeface="+mj-ea"/>
              <a:cs typeface="+mj-cs"/>
              <a:sym typeface="Calibri"/>
            </a:endParaRPr>
          </a:p>
          <a:p>
            <a:r>
              <a:rPr lang="fr-CA" sz="1200" dirty="0">
                <a:effectLst/>
                <a:latin typeface="+mj-lt"/>
                <a:ea typeface="+mj-ea"/>
                <a:cs typeface="+mj-cs"/>
                <a:sym typeface="Calibri"/>
              </a:rPr>
              <a:t>Essayez de trouver les éléments de votre identité qui font que vous bénéficiez d’un privilège et ceux éléments qui font que vous êtes victime de discrimination ou d’oppression. Est-ce que ce que vous avez vu dans la vidéo vous a donné des idées sur les différentes identités qui vous constituent et sur ce que vous pourriez faire pour enseigner à partir d’une perspective </a:t>
            </a:r>
            <a:r>
              <a:rPr lang="fr-CA" sz="1200" dirty="0" err="1">
                <a:effectLst/>
                <a:latin typeface="+mj-lt"/>
                <a:ea typeface="+mj-ea"/>
                <a:cs typeface="+mj-cs"/>
                <a:sym typeface="Calibri"/>
              </a:rPr>
              <a:t>intersectionnelle</a:t>
            </a:r>
            <a:r>
              <a:rPr lang="fr-CA" sz="1200" dirty="0">
                <a:effectLst/>
                <a:latin typeface="+mj-lt"/>
                <a:ea typeface="+mj-ea"/>
                <a:cs typeface="+mj-cs"/>
                <a:sym typeface="Calibri"/>
              </a:rPr>
              <a:t>?</a:t>
            </a:r>
            <a:endParaRPr lang="en-CA" sz="1200" dirty="0">
              <a:effectLst/>
              <a:latin typeface="+mj-lt"/>
              <a:ea typeface="+mj-ea"/>
              <a:cs typeface="+mj-cs"/>
              <a:sym typeface="Calibri"/>
            </a:endParaRPr>
          </a:p>
          <a:p>
            <a:endParaRPr lang="en-CA" b="1" noProof="0" dirty="0"/>
          </a:p>
        </p:txBody>
      </p:sp>
    </p:spTree>
    <p:extLst>
      <p:ext uri="{BB962C8B-B14F-4D97-AF65-F5344CB8AC3E}">
        <p14:creationId xmlns:p14="http://schemas.microsoft.com/office/powerpoint/2010/main" val="565984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Shape 247"/>
          <p:cNvSpPr>
            <a:spLocks noGrp="1" noRot="1" noChangeAspect="1"/>
          </p:cNvSpPr>
          <p:nvPr>
            <p:ph type="sldImg"/>
          </p:nvPr>
        </p:nvSpPr>
        <p:spPr>
          <a:xfrm>
            <a:off x="381000" y="685800"/>
            <a:ext cx="6096000" cy="3429000"/>
          </a:xfrm>
          <a:prstGeom prst="rect">
            <a:avLst/>
          </a:prstGeom>
        </p:spPr>
        <p:txBody>
          <a:bodyPr/>
          <a:lstStyle/>
          <a:p>
            <a:endParaRPr/>
          </a:p>
        </p:txBody>
      </p:sp>
      <p:sp>
        <p:nvSpPr>
          <p:cNvPr id="248" name="Shape 248"/>
          <p:cNvSpPr>
            <a:spLocks noGrp="1"/>
          </p:cNvSpPr>
          <p:nvPr>
            <p:ph type="body" sz="quarter" idx="1"/>
          </p:nvPr>
        </p:nvSpPr>
        <p:spPr>
          <a:prstGeom prst="rect">
            <a:avLst/>
          </a:prstGeom>
        </p:spPr>
        <p:txBody>
          <a:bodyPr/>
          <a:lstStyle/>
          <a:p>
            <a:pPr>
              <a:defRPr b="1" i="1"/>
            </a:pPr>
            <a:r>
              <a:rPr lang="en-CA" b="0" i="0" noProof="0" dirty="0"/>
              <a:t>2 minutes</a:t>
            </a:r>
          </a:p>
          <a:p>
            <a:pPr>
              <a:defRPr b="1" i="1"/>
            </a:pPr>
            <a:endParaRPr lang="en-CA" b="0" i="0" noProof="0" dirty="0"/>
          </a:p>
          <a:p>
            <a:pPr marL="0" marR="0" lvl="0" indent="0" defTabSz="914400" eaLnBrk="1" fontAlgn="auto" latinLnBrk="0" hangingPunct="1">
              <a:lnSpc>
                <a:spcPct val="100000"/>
              </a:lnSpc>
              <a:spcBef>
                <a:spcPts val="0"/>
              </a:spcBef>
              <a:spcAft>
                <a:spcPts val="0"/>
              </a:spcAft>
              <a:buClrTx/>
              <a:buSzTx/>
              <a:buFontTx/>
              <a:buNone/>
              <a:tabLst/>
              <a:defRPr b="1" i="1"/>
            </a:pPr>
            <a:r>
              <a:rPr lang="fr-CA" sz="1200" b="1" i="1" dirty="0">
                <a:effectLst/>
                <a:latin typeface="+mj-lt"/>
                <a:ea typeface="+mj-ea"/>
                <a:cs typeface="+mj-cs"/>
                <a:sym typeface="Calibri"/>
              </a:rPr>
              <a:t>Exemple de commentaire</a:t>
            </a:r>
            <a:endParaRPr lang="en-CA" b="0" i="0" noProof="0" dirty="0"/>
          </a:p>
          <a:p>
            <a:r>
              <a:rPr lang="fr-CA" sz="1200" dirty="0">
                <a:effectLst/>
                <a:latin typeface="+mj-lt"/>
                <a:ea typeface="+mj-ea"/>
                <a:cs typeface="+mj-cs"/>
                <a:sym typeface="Calibri"/>
              </a:rPr>
              <a:t>Chacun de nous a, parmi les couches de son identité, l’orientation sexuelle et l’identité de genre, mais nous avons tous de nombreuses identités qui s’entrecroisent. Certaines orientations sexuelles et certaines identités de genre sont privilégiées et appréciées dans la société, et cet état de choses est reproduit dans nos écoles. Selon ce qu’affirment les élèves ayant une orientation sexuelle ou une identité de genre minoritaire, ils se sentent moins en sécurité à l’école que les autres; ils ont également un taux plus élevé d’absentéisme, d’abus d’alcool ou d’autres drogues et de comportements autodestructeurs.</a:t>
            </a:r>
            <a:endParaRPr lang="en-CA" sz="1200" dirty="0">
              <a:effectLst/>
              <a:latin typeface="+mj-lt"/>
              <a:ea typeface="+mj-ea"/>
              <a:cs typeface="+mj-cs"/>
              <a:sym typeface="Calibri"/>
            </a:endParaRPr>
          </a:p>
          <a:p>
            <a:r>
              <a:rPr lang="fr-CA" sz="1200" dirty="0">
                <a:effectLst/>
                <a:latin typeface="+mj-lt"/>
                <a:ea typeface="+mj-ea"/>
                <a:cs typeface="+mj-cs"/>
                <a:sym typeface="Calibri"/>
              </a:rPr>
              <a:t>	</a:t>
            </a:r>
            <a:endParaRPr lang="en-CA" sz="1200" dirty="0">
              <a:effectLst/>
              <a:latin typeface="+mj-lt"/>
              <a:ea typeface="+mj-ea"/>
              <a:cs typeface="+mj-cs"/>
              <a:sym typeface="Calibri"/>
            </a:endParaRPr>
          </a:p>
          <a:p>
            <a:r>
              <a:rPr lang="fr-CA" sz="1200" b="1" dirty="0">
                <a:effectLst/>
                <a:latin typeface="+mj-lt"/>
                <a:ea typeface="+mj-ea"/>
                <a:cs typeface="+mj-cs"/>
                <a:sym typeface="Calibri"/>
              </a:rPr>
              <a:t>Remarque : Pour en savoir plus, veuillez vous reporter aux articles suivants :</a:t>
            </a:r>
            <a:endParaRPr lang="en-CA" sz="1200" dirty="0">
              <a:effectLst/>
              <a:latin typeface="+mj-lt"/>
              <a:ea typeface="+mj-ea"/>
              <a:cs typeface="+mj-cs"/>
              <a:sym typeface="Calibri"/>
            </a:endParaRPr>
          </a:p>
          <a:p>
            <a:r>
              <a:rPr lang="fr-CA" sz="1200" dirty="0" err="1">
                <a:effectLst/>
                <a:latin typeface="+mj-lt"/>
                <a:ea typeface="+mj-ea"/>
                <a:cs typeface="+mj-cs"/>
                <a:sym typeface="Calibri"/>
              </a:rPr>
              <a:t>Konishi</a:t>
            </a:r>
            <a:r>
              <a:rPr lang="fr-CA" sz="1200" dirty="0">
                <a:effectLst/>
                <a:latin typeface="+mj-lt"/>
                <a:ea typeface="+mj-ea"/>
                <a:cs typeface="+mj-cs"/>
                <a:sym typeface="Calibri"/>
              </a:rPr>
              <a:t>, C., </a:t>
            </a:r>
            <a:r>
              <a:rPr lang="fr-CA" sz="1200" dirty="0" err="1">
                <a:effectLst/>
                <a:latin typeface="+mj-lt"/>
                <a:ea typeface="+mj-ea"/>
                <a:cs typeface="+mj-cs"/>
                <a:sym typeface="Calibri"/>
              </a:rPr>
              <a:t>Saewyc</a:t>
            </a:r>
            <a:r>
              <a:rPr lang="fr-CA" sz="1200" dirty="0">
                <a:effectLst/>
                <a:latin typeface="+mj-lt"/>
                <a:ea typeface="+mj-ea"/>
                <a:cs typeface="+mj-cs"/>
                <a:sym typeface="Calibri"/>
              </a:rPr>
              <a:t>, E., </a:t>
            </a:r>
            <a:r>
              <a:rPr lang="fr-CA" sz="1200" dirty="0" err="1">
                <a:effectLst/>
                <a:latin typeface="+mj-lt"/>
                <a:ea typeface="+mj-ea"/>
                <a:cs typeface="+mj-cs"/>
                <a:sym typeface="Calibri"/>
              </a:rPr>
              <a:t>Homma</a:t>
            </a:r>
            <a:r>
              <a:rPr lang="fr-CA" sz="1200" dirty="0">
                <a:effectLst/>
                <a:latin typeface="+mj-lt"/>
                <a:ea typeface="+mj-ea"/>
                <a:cs typeface="+mj-cs"/>
                <a:sym typeface="Calibri"/>
              </a:rPr>
              <a:t>, Y., et Poon, C. (2013). </a:t>
            </a:r>
            <a:r>
              <a:rPr lang="en-CA" sz="1200" dirty="0">
                <a:effectLst/>
                <a:latin typeface="+mj-lt"/>
                <a:ea typeface="+mj-ea"/>
                <a:cs typeface="+mj-cs"/>
                <a:sym typeface="Calibri"/>
              </a:rPr>
              <a:t>Population-Level Evaluation of School-Based Interventions to Prevent Problem Substance Use among Gay, Lesbian and Bisexual Adolescents in Canada. Preventive medicine.</a:t>
            </a:r>
          </a:p>
          <a:p>
            <a:r>
              <a:rPr lang="en-CA" sz="1200" dirty="0" err="1">
                <a:effectLst/>
                <a:latin typeface="+mj-lt"/>
                <a:ea typeface="+mj-ea"/>
                <a:cs typeface="+mj-cs"/>
                <a:sym typeface="Calibri"/>
              </a:rPr>
              <a:t>Saewyc</a:t>
            </a:r>
            <a:r>
              <a:rPr lang="en-CA" sz="1200" dirty="0">
                <a:effectLst/>
                <a:latin typeface="+mj-lt"/>
                <a:ea typeface="+mj-ea"/>
                <a:cs typeface="+mj-cs"/>
                <a:sym typeface="Calibri"/>
              </a:rPr>
              <a:t>, E., </a:t>
            </a:r>
            <a:r>
              <a:rPr lang="en-CA" sz="1200" dirty="0" err="1">
                <a:effectLst/>
                <a:latin typeface="+mj-lt"/>
                <a:ea typeface="+mj-ea"/>
                <a:cs typeface="+mj-cs"/>
                <a:sym typeface="Calibri"/>
              </a:rPr>
              <a:t>Konishi</a:t>
            </a:r>
            <a:r>
              <a:rPr lang="en-CA" sz="1200" dirty="0">
                <a:effectLst/>
                <a:latin typeface="+mj-lt"/>
                <a:ea typeface="+mj-ea"/>
                <a:cs typeface="+mj-cs"/>
                <a:sym typeface="Calibri"/>
              </a:rPr>
              <a:t>, C., Rose, H., et Homma, Y. (2016). School-Based Strategies to Reduce Suicidal Ideation, Suicide Attempts, and Discrimination among Sexual Minority and Heterosexual Adolescents in Western Canada. International journal of child, youth &amp; family studies: IJCYFS.</a:t>
            </a:r>
          </a:p>
          <a:p>
            <a:r>
              <a:rPr lang="en-CA" sz="1200" dirty="0" err="1">
                <a:effectLst/>
                <a:latin typeface="+mj-lt"/>
                <a:ea typeface="+mj-ea"/>
                <a:cs typeface="+mj-cs"/>
                <a:sym typeface="Calibri"/>
              </a:rPr>
              <a:t>Saewyc</a:t>
            </a:r>
            <a:r>
              <a:rPr lang="en-CA" sz="1200" dirty="0">
                <a:effectLst/>
                <a:latin typeface="+mj-lt"/>
                <a:ea typeface="+mj-ea"/>
                <a:cs typeface="+mj-cs"/>
                <a:sym typeface="Calibri"/>
              </a:rPr>
              <a:t> E., Poon C., </a:t>
            </a:r>
            <a:r>
              <a:rPr lang="en-CA" sz="1200" dirty="0" err="1">
                <a:effectLst/>
                <a:latin typeface="+mj-lt"/>
                <a:ea typeface="+mj-ea"/>
                <a:cs typeface="+mj-cs"/>
                <a:sym typeface="Calibri"/>
              </a:rPr>
              <a:t>Kovaleva</a:t>
            </a:r>
            <a:r>
              <a:rPr lang="en-CA" sz="1200" dirty="0">
                <a:effectLst/>
                <a:latin typeface="+mj-lt"/>
                <a:ea typeface="+mj-ea"/>
                <a:cs typeface="+mj-cs"/>
                <a:sym typeface="Calibri"/>
              </a:rPr>
              <a:t> K., </a:t>
            </a:r>
            <a:r>
              <a:rPr lang="en-CA" sz="1200" dirty="0" err="1">
                <a:effectLst/>
                <a:latin typeface="+mj-lt"/>
                <a:ea typeface="+mj-ea"/>
                <a:cs typeface="+mj-cs"/>
                <a:sym typeface="Calibri"/>
              </a:rPr>
              <a:t>Tourand</a:t>
            </a:r>
            <a:r>
              <a:rPr lang="en-CA" sz="1200" dirty="0">
                <a:effectLst/>
                <a:latin typeface="+mj-lt"/>
                <a:ea typeface="+mj-ea"/>
                <a:cs typeface="+mj-cs"/>
                <a:sym typeface="Calibri"/>
              </a:rPr>
              <a:t> J., et Smith A. (2016). School-based interventions to reduce health disparities among LGBTQ youth: Considering the evidence. Vancouver: McCreary Centre Society &amp; Stigma and Resilience Among Vulnerable Youth Centre.</a:t>
            </a:r>
          </a:p>
          <a:p>
            <a:r>
              <a:rPr lang="fr-CA" sz="1200" dirty="0" err="1">
                <a:effectLst/>
                <a:latin typeface="+mj-lt"/>
                <a:ea typeface="+mj-ea"/>
                <a:cs typeface="+mj-cs"/>
                <a:sym typeface="Calibri"/>
              </a:rPr>
              <a:t>Saewyc</a:t>
            </a:r>
            <a:r>
              <a:rPr lang="fr-CA" sz="1200" dirty="0">
                <a:effectLst/>
                <a:latin typeface="+mj-lt"/>
                <a:ea typeface="+mj-ea"/>
                <a:cs typeface="+mj-cs"/>
                <a:sym typeface="Calibri"/>
              </a:rPr>
              <a:t> E., </a:t>
            </a:r>
            <a:r>
              <a:rPr lang="fr-CA" sz="1200" dirty="0" err="1">
                <a:effectLst/>
                <a:latin typeface="+mj-lt"/>
                <a:ea typeface="+mj-ea"/>
                <a:cs typeface="+mj-cs"/>
                <a:sym typeface="Calibri"/>
              </a:rPr>
              <a:t>Frohard-Dourlent</a:t>
            </a:r>
            <a:r>
              <a:rPr lang="fr-CA" sz="1200" dirty="0">
                <a:effectLst/>
                <a:latin typeface="+mj-lt"/>
                <a:ea typeface="+mj-ea"/>
                <a:cs typeface="+mj-cs"/>
                <a:sym typeface="Calibri"/>
              </a:rPr>
              <a:t> H., Ferguson, M., et </a:t>
            </a:r>
            <a:r>
              <a:rPr lang="fr-CA" sz="1200" dirty="0" err="1">
                <a:effectLst/>
                <a:latin typeface="+mj-lt"/>
                <a:ea typeface="+mj-ea"/>
                <a:cs typeface="+mj-cs"/>
                <a:sym typeface="Calibri"/>
              </a:rPr>
              <a:t>Veale</a:t>
            </a:r>
            <a:r>
              <a:rPr lang="fr-CA" sz="1200" dirty="0">
                <a:effectLst/>
                <a:latin typeface="+mj-lt"/>
                <a:ea typeface="+mj-ea"/>
                <a:cs typeface="+mj-cs"/>
                <a:sym typeface="Calibri"/>
              </a:rPr>
              <a:t> J. (2018). </a:t>
            </a:r>
            <a:r>
              <a:rPr lang="en-CA" sz="1200" dirty="0">
                <a:effectLst/>
                <a:latin typeface="+mj-lt"/>
                <a:ea typeface="+mj-ea"/>
                <a:cs typeface="+mj-cs"/>
                <a:sym typeface="Calibri"/>
              </a:rPr>
              <a:t>Being Safe, Being Me in British Columbia: Results of the Canadian Trans Youth Health Survey. Vancouver, B.C.: Stigma and Resilience Among Vulnerable Youth Centre, School of Nursing, University of British Columbia.</a:t>
            </a:r>
          </a:p>
          <a:p>
            <a:endParaRPr lang="en-CA" noProof="0" dirty="0">
              <a:highlight>
                <a:srgbClr val="FFFF00"/>
              </a:highlight>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Shape 257"/>
          <p:cNvSpPr>
            <a:spLocks noGrp="1" noRot="1" noChangeAspect="1"/>
          </p:cNvSpPr>
          <p:nvPr>
            <p:ph type="sldImg"/>
          </p:nvPr>
        </p:nvSpPr>
        <p:spPr>
          <a:xfrm>
            <a:off x="381000" y="685800"/>
            <a:ext cx="6096000" cy="3429000"/>
          </a:xfrm>
          <a:prstGeom prst="rect">
            <a:avLst/>
          </a:prstGeom>
        </p:spPr>
        <p:txBody>
          <a:bodyPr/>
          <a:lstStyle/>
          <a:p>
            <a:endParaRPr/>
          </a:p>
        </p:txBody>
      </p:sp>
      <p:sp>
        <p:nvSpPr>
          <p:cNvPr id="258" name="Shape 258"/>
          <p:cNvSpPr>
            <a:spLocks noGrp="1"/>
          </p:cNvSpPr>
          <p:nvPr>
            <p:ph type="body" sz="quarter" idx="1"/>
          </p:nvPr>
        </p:nvSpPr>
        <p:spPr>
          <a:prstGeom prst="rect">
            <a:avLst/>
          </a:prstGeom>
        </p:spPr>
        <p:txBody>
          <a:bodyPr/>
          <a:lstStyle/>
          <a:p>
            <a:pPr>
              <a:defRPr b="1" i="1"/>
            </a:pPr>
            <a:r>
              <a:rPr lang="en-CA" b="0" i="0" noProof="0" dirty="0"/>
              <a:t>10 minutes</a:t>
            </a:r>
          </a:p>
          <a:p>
            <a:r>
              <a:rPr lang="fr-CA" sz="1200" b="1" dirty="0">
                <a:effectLst/>
                <a:latin typeface="+mj-lt"/>
                <a:ea typeface="+mj-ea"/>
                <a:cs typeface="+mj-cs"/>
                <a:sym typeface="Calibri"/>
              </a:rPr>
              <a:t>Remarque : </a:t>
            </a:r>
            <a:r>
              <a:rPr lang="fr-CA" sz="1200" dirty="0">
                <a:effectLst/>
                <a:latin typeface="+mj-lt"/>
                <a:ea typeface="+mj-ea"/>
                <a:cs typeface="+mj-cs"/>
                <a:sym typeface="Calibri"/>
              </a:rPr>
              <a:t>Il s’agit d’une conversation sur le pouvoir et le privilège. Prenez soin de définir clairement la différence entre les « systèmes » et les personnes. Si certains participants résistent à l’idée d’accepter que le privilège fasse partie de leur identité, rappelez-leur que quand on parle de privilège, on parle de systèmes et d’institutions qui oppriment certains groupes particuliers, et non pas d’individus qui oppriment ces groupes.</a:t>
            </a:r>
            <a:endParaRPr lang="en-CA" sz="1200" dirty="0">
              <a:effectLst/>
              <a:latin typeface="+mj-lt"/>
              <a:ea typeface="+mj-ea"/>
              <a:cs typeface="+mj-cs"/>
              <a:sym typeface="Calibri"/>
            </a:endParaRPr>
          </a:p>
          <a:p>
            <a:r>
              <a:rPr lang="fr-CA" sz="1200" dirty="0">
                <a:effectLst/>
                <a:latin typeface="+mj-lt"/>
                <a:ea typeface="+mj-ea"/>
                <a:cs typeface="+mj-cs"/>
                <a:sym typeface="Calibri"/>
              </a:rPr>
              <a:t>Comme ces sujets peuvent être assez substantiels, vous pouvez décider de vous attaquer à une ou deux questions seulement ou d’assigner une question par groupe.</a:t>
            </a:r>
            <a:endParaRPr lang="en-CA" sz="1200" dirty="0">
              <a:effectLst/>
              <a:latin typeface="+mj-lt"/>
              <a:ea typeface="+mj-ea"/>
              <a:cs typeface="+mj-cs"/>
              <a:sym typeface="Calibri"/>
            </a:endParaRPr>
          </a:p>
          <a:p>
            <a:r>
              <a:rPr lang="fr-CA" sz="1200" b="1" dirty="0">
                <a:effectLst/>
                <a:latin typeface="+mj-lt"/>
                <a:ea typeface="+mj-ea"/>
                <a:cs typeface="+mj-cs"/>
                <a:sym typeface="Calibri"/>
              </a:rPr>
              <a:t>Exemple de commentaire</a:t>
            </a:r>
            <a:endParaRPr lang="en-CA" sz="1200" dirty="0">
              <a:effectLst/>
              <a:latin typeface="+mj-lt"/>
              <a:ea typeface="+mj-ea"/>
              <a:cs typeface="+mj-cs"/>
              <a:sym typeface="Calibri"/>
            </a:endParaRPr>
          </a:p>
          <a:p>
            <a:r>
              <a:rPr lang="fr-CA" sz="1200" dirty="0">
                <a:effectLst/>
                <a:latin typeface="+mj-lt"/>
                <a:ea typeface="+mj-ea"/>
                <a:cs typeface="+mj-cs"/>
                <a:sym typeface="Calibri"/>
              </a:rPr>
              <a:t>1. Prenons un moment pour examiner notre contexte particulier. Quels sont les groupes sociaux qui ont le plus de pouvoir dans notre école, notre conseil scolaire et nos salles de classe? Qui voyons-nous le plus souvent dans des rôles d’autorité? Qui est-ce qui manque dans ces positions de pouvoir, qui est au bas de la hiérarchie? Pourquoi est-ce le cas, selon vous?</a:t>
            </a:r>
            <a:endParaRPr lang="en-CA" sz="1200" dirty="0">
              <a:effectLst/>
              <a:latin typeface="+mj-lt"/>
              <a:ea typeface="+mj-ea"/>
              <a:cs typeface="+mj-cs"/>
              <a:sym typeface="Calibri"/>
            </a:endParaRPr>
          </a:p>
          <a:p>
            <a:r>
              <a:rPr lang="fr-CA" sz="1200" dirty="0">
                <a:effectLst/>
                <a:latin typeface="+mj-lt"/>
                <a:ea typeface="+mj-ea"/>
                <a:cs typeface="+mj-cs"/>
                <a:sym typeface="Calibri"/>
              </a:rPr>
              <a:t>2. Faites un inventaire des ressources dont vous vous servez : De qui conte-t-on l’histoire? De qui sont les histoires qu’on passe sous silence? Qui conte l’histoire? Est-ce qu’une personne privilégiée parle au nom d’un groupe minoritaire au lieu que ce soit des membres du groupe minoritaire eux-mêmes qui content leur propre histoire? Comment le récit qui en résulte contribue-t-il à encourager — ou à décourager — la complexité des voix, des identités? </a:t>
            </a:r>
            <a:br>
              <a:rPr lang="fr-CA" sz="1200" dirty="0">
                <a:effectLst/>
                <a:latin typeface="+mj-lt"/>
                <a:ea typeface="+mj-ea"/>
                <a:cs typeface="+mj-cs"/>
                <a:sym typeface="Calibri"/>
              </a:rPr>
            </a:br>
            <a:r>
              <a:rPr lang="fr-CA" sz="1200" dirty="0">
                <a:effectLst/>
                <a:latin typeface="+mj-lt"/>
                <a:ea typeface="+mj-ea"/>
                <a:cs typeface="+mj-cs"/>
                <a:sym typeface="Calibri"/>
              </a:rPr>
              <a:t>Efforcez-vous de faire plus que choisir des ressources, des leçons ou des méthodes isolées, typiques, qui ne font que perpétuer une seule histoire. Si vous cherchez des exemples ou des ressources portant sur un groupe opprimé, essayez de trouver des ressources qui comprennent des perspectives de personnes ayant plusieurs niveaux d’oppression (donc, pas simplement l’histoire d’un jeune blanc, gai et </a:t>
            </a:r>
            <a:r>
              <a:rPr lang="fr-CA" sz="1200" dirty="0" err="1">
                <a:effectLst/>
                <a:latin typeface="+mj-lt"/>
                <a:ea typeface="+mj-ea"/>
                <a:cs typeface="+mj-cs"/>
                <a:sym typeface="Calibri"/>
              </a:rPr>
              <a:t>cisgenre</a:t>
            </a:r>
            <a:r>
              <a:rPr lang="fr-CA" sz="1200" dirty="0">
                <a:effectLst/>
                <a:latin typeface="+mj-lt"/>
                <a:ea typeface="+mj-ea"/>
                <a:cs typeface="+mj-cs"/>
                <a:sym typeface="Calibri"/>
              </a:rPr>
              <a:t>, mais peut-être celle de personnes LGBTQ2S+ de couleur, qui sont handicapées, immigrantes ou de la classe ouvrière).</a:t>
            </a:r>
            <a:endParaRPr lang="en-CA" sz="1200" dirty="0">
              <a:effectLst/>
              <a:latin typeface="+mj-lt"/>
              <a:ea typeface="+mj-ea"/>
              <a:cs typeface="+mj-cs"/>
              <a:sym typeface="Calibri"/>
            </a:endParaRPr>
          </a:p>
          <a:p>
            <a:r>
              <a:rPr lang="fr-CA" sz="1200" dirty="0">
                <a:effectLst/>
                <a:latin typeface="+mj-lt"/>
                <a:ea typeface="+mj-ea"/>
                <a:cs typeface="+mj-cs"/>
                <a:sym typeface="Calibri"/>
              </a:rPr>
              <a:t>3. Comment vos élèves vivent-ils des désavantages systémiques? Pouvez-vous recenser des groupes qui ne se voient pas représentés positivement ou qui sont victimes de stéréotypes négatifs et de discrimination?</a:t>
            </a:r>
            <a:endParaRPr lang="en-CA" sz="1200" dirty="0">
              <a:effectLst/>
              <a:latin typeface="+mj-lt"/>
              <a:ea typeface="+mj-ea"/>
              <a:cs typeface="+mj-cs"/>
              <a:sym typeface="Calibri"/>
            </a:endParaRPr>
          </a:p>
          <a:p>
            <a:pPr>
              <a:defRPr b="1" i="1"/>
            </a:pPr>
            <a:endParaRPr lang="en-CA" b="0" i="0" noProof="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Shape 267"/>
          <p:cNvSpPr>
            <a:spLocks noGrp="1" noRot="1" noChangeAspect="1"/>
          </p:cNvSpPr>
          <p:nvPr>
            <p:ph type="sldImg"/>
          </p:nvPr>
        </p:nvSpPr>
        <p:spPr>
          <a:xfrm>
            <a:off x="381000" y="685800"/>
            <a:ext cx="6096000" cy="3429000"/>
          </a:xfrm>
          <a:prstGeom prst="rect">
            <a:avLst/>
          </a:prstGeom>
        </p:spPr>
        <p:txBody>
          <a:bodyPr/>
          <a:lstStyle/>
          <a:p>
            <a:endParaRPr/>
          </a:p>
        </p:txBody>
      </p:sp>
      <p:sp>
        <p:nvSpPr>
          <p:cNvPr id="268" name="Shape 268"/>
          <p:cNvSpPr>
            <a:spLocks noGrp="1"/>
          </p:cNvSpPr>
          <p:nvPr>
            <p:ph type="body" sz="quarter" idx="1"/>
          </p:nvPr>
        </p:nvSpPr>
        <p:spPr>
          <a:prstGeom prst="rect">
            <a:avLst/>
          </a:prstGeom>
        </p:spPr>
        <p:txBody>
          <a:bodyPr/>
          <a:lstStyle/>
          <a:p>
            <a:pPr>
              <a:defRPr b="1"/>
            </a:pPr>
            <a:r>
              <a:rPr lang="en-CA" b="0" noProof="0" dirty="0"/>
              <a:t>3 minutes</a:t>
            </a:r>
          </a:p>
          <a:p>
            <a:pPr>
              <a:defRPr b="1"/>
            </a:pPr>
            <a:endParaRPr lang="fr-CA" b="0" i="0" dirty="0"/>
          </a:p>
          <a:p>
            <a:r>
              <a:rPr lang="fr-CA" sz="1200" b="1" dirty="0">
                <a:effectLst/>
                <a:latin typeface="+mj-lt"/>
                <a:ea typeface="+mj-ea"/>
                <a:cs typeface="+mj-cs"/>
                <a:sym typeface="Calibri"/>
              </a:rPr>
              <a:t>Exemple de commentaire</a:t>
            </a:r>
            <a:endParaRPr lang="en-CA" sz="1200" dirty="0">
              <a:effectLst/>
              <a:latin typeface="+mj-lt"/>
              <a:ea typeface="+mj-ea"/>
              <a:cs typeface="+mj-cs"/>
              <a:sym typeface="Calibri"/>
            </a:endParaRPr>
          </a:p>
          <a:p>
            <a:r>
              <a:rPr lang="fr-CA" sz="1200" dirty="0">
                <a:effectLst/>
                <a:latin typeface="+mj-lt"/>
                <a:ea typeface="+mj-ea"/>
                <a:cs typeface="+mj-cs"/>
                <a:sym typeface="Calibri"/>
              </a:rPr>
              <a:t>Être un allié est plus qu’un état d’esprit. C’est une action soutenue et continuelle. Être un allié exige que l’on réfléchisse à son propre privilège et à ses préjugés. Comment ceux-ci influent-ils sur la façon dont vous évoluez dans le monde? N’oubliez pas que nous avons tous certaines formes de privilège. Nous pouvons donc tous être des alliés, d’une manière ou d’une autre.</a:t>
            </a:r>
            <a:endParaRPr lang="en-CA" sz="1200" dirty="0">
              <a:effectLst/>
              <a:latin typeface="+mj-lt"/>
              <a:ea typeface="+mj-ea"/>
              <a:cs typeface="+mj-cs"/>
              <a:sym typeface="Calibri"/>
            </a:endParaRPr>
          </a:p>
          <a:p>
            <a:pPr>
              <a:defRPr b="1" i="1"/>
            </a:pPr>
            <a:endParaRPr b="1" i="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Shape 277"/>
          <p:cNvSpPr>
            <a:spLocks noGrp="1" noRot="1" noChangeAspect="1"/>
          </p:cNvSpPr>
          <p:nvPr>
            <p:ph type="sldImg"/>
          </p:nvPr>
        </p:nvSpPr>
        <p:spPr>
          <a:xfrm>
            <a:off x="381000" y="685800"/>
            <a:ext cx="6096000" cy="3429000"/>
          </a:xfrm>
          <a:prstGeom prst="rect">
            <a:avLst/>
          </a:prstGeom>
        </p:spPr>
        <p:txBody>
          <a:bodyPr/>
          <a:lstStyle/>
          <a:p>
            <a:endParaRPr/>
          </a:p>
        </p:txBody>
      </p:sp>
      <p:sp>
        <p:nvSpPr>
          <p:cNvPr id="278" name="Shape 278"/>
          <p:cNvSpPr>
            <a:spLocks noGrp="1"/>
          </p:cNvSpPr>
          <p:nvPr>
            <p:ph type="body" sz="quarter" idx="1"/>
          </p:nvPr>
        </p:nvSpPr>
        <p:spPr>
          <a:prstGeom prst="rect">
            <a:avLst/>
          </a:prstGeom>
        </p:spPr>
        <p:txBody>
          <a:bodyPr/>
          <a:lstStyle>
            <a:lvl1pPr>
              <a:defRPr b="1"/>
            </a:lvl1pPr>
          </a:lstStyle>
          <a:p>
            <a:pPr marL="0" marR="0" lvl="0" indent="0" defTabSz="914400" eaLnBrk="1" fontAlgn="auto" latinLnBrk="0" hangingPunct="1">
              <a:lnSpc>
                <a:spcPct val="100000"/>
              </a:lnSpc>
              <a:spcBef>
                <a:spcPts val="0"/>
              </a:spcBef>
              <a:spcAft>
                <a:spcPts val="0"/>
              </a:spcAft>
              <a:buClrTx/>
              <a:buSzTx/>
              <a:buFontTx/>
              <a:buNone/>
              <a:tabLst/>
              <a:defRPr/>
            </a:pPr>
            <a:r>
              <a:rPr lang="en-CA" b="0" noProof="0" dirty="0"/>
              <a:t>3 minutes</a:t>
            </a:r>
            <a:endParaRPr lang="fr-CA" b="0" i="0" dirty="0"/>
          </a:p>
          <a:p>
            <a:endParaRPr lang="en-CA" noProof="0" dirty="0"/>
          </a:p>
          <a:p>
            <a:r>
              <a:rPr lang="fr-CA" sz="1200" b="1" dirty="0">
                <a:effectLst/>
                <a:latin typeface="+mj-lt"/>
                <a:ea typeface="+mj-ea"/>
                <a:cs typeface="+mj-cs"/>
                <a:sym typeface="Calibri"/>
              </a:rPr>
              <a:t>Exemple de commentaire</a:t>
            </a:r>
            <a:endParaRPr lang="en-CA" sz="1200" b="1" dirty="0">
              <a:effectLst/>
              <a:latin typeface="+mj-lt"/>
              <a:ea typeface="+mj-ea"/>
              <a:cs typeface="+mj-cs"/>
              <a:sym typeface="Calibri"/>
            </a:endParaRPr>
          </a:p>
          <a:p>
            <a:r>
              <a:rPr lang="fr-CA" sz="1200" b="0" dirty="0">
                <a:effectLst/>
                <a:latin typeface="+mj-lt"/>
                <a:ea typeface="+mj-ea"/>
                <a:cs typeface="+mj-cs"/>
                <a:sym typeface="Calibri"/>
              </a:rPr>
              <a:t>Lorsque nous reconnaissons la position de privilège dans laquelle nous nous trouvons, nous pouvons écouter et amplifier la voix des gens qui sont victimes de désavantages ou d’une oppression dont nous ne souffrons pas. Évidemment, nous ne devons jamais nous approprier l’expérience des autres, mais nous pouvons certainement écouter activement.</a:t>
            </a:r>
            <a:endParaRPr lang="en-CA" sz="1200" b="0" dirty="0">
              <a:effectLst/>
              <a:latin typeface="+mj-lt"/>
              <a:ea typeface="+mj-ea"/>
              <a:cs typeface="+mj-cs"/>
              <a:sym typeface="Calibri"/>
            </a:endParaRPr>
          </a:p>
          <a:p>
            <a:endParaRPr lang="en-CA" noProof="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Shape 287"/>
          <p:cNvSpPr>
            <a:spLocks noGrp="1" noRot="1" noChangeAspect="1"/>
          </p:cNvSpPr>
          <p:nvPr>
            <p:ph type="sldImg"/>
          </p:nvPr>
        </p:nvSpPr>
        <p:spPr>
          <a:xfrm>
            <a:off x="381000" y="685800"/>
            <a:ext cx="6096000" cy="3429000"/>
          </a:xfrm>
          <a:prstGeom prst="rect">
            <a:avLst/>
          </a:prstGeom>
        </p:spPr>
        <p:txBody>
          <a:bodyPr/>
          <a:lstStyle/>
          <a:p>
            <a:endParaRPr/>
          </a:p>
        </p:txBody>
      </p:sp>
      <p:sp>
        <p:nvSpPr>
          <p:cNvPr id="288" name="Shape 288"/>
          <p:cNvSpPr>
            <a:spLocks noGrp="1"/>
          </p:cNvSpPr>
          <p:nvPr>
            <p:ph type="body" sz="quarter" idx="1"/>
          </p:nvPr>
        </p:nvSpPr>
        <p:spPr>
          <a:prstGeom prst="rect">
            <a:avLst/>
          </a:prstGeom>
        </p:spPr>
        <p:txBody>
          <a:bodyPr/>
          <a:lstStyle>
            <a:lvl1pPr>
              <a:defRPr b="1"/>
            </a:lvl1pPr>
          </a:lstStyle>
          <a:p>
            <a:r>
              <a:rPr lang="fr-CA" sz="1200" b="0" dirty="0">
                <a:effectLst/>
                <a:latin typeface="+mj-lt"/>
                <a:ea typeface="+mj-ea"/>
                <a:cs typeface="+mj-cs"/>
                <a:sym typeface="Calibri"/>
              </a:rPr>
              <a:t>10 minutes, ou plus, si le temps le permet</a:t>
            </a:r>
            <a:endParaRPr lang="en-CA" sz="1200" b="0" dirty="0">
              <a:effectLst/>
              <a:latin typeface="+mj-lt"/>
              <a:ea typeface="+mj-ea"/>
              <a:cs typeface="+mj-cs"/>
              <a:sym typeface="Calibri"/>
            </a:endParaRPr>
          </a:p>
          <a:p>
            <a:endParaRPr lang="fr-CA" sz="1200" b="1" dirty="0">
              <a:effectLst/>
              <a:latin typeface="+mj-lt"/>
              <a:ea typeface="+mj-ea"/>
              <a:cs typeface="+mj-cs"/>
              <a:sym typeface="Calibri"/>
            </a:endParaRPr>
          </a:p>
          <a:p>
            <a:r>
              <a:rPr lang="fr-CA" sz="1200" b="1" dirty="0">
                <a:effectLst/>
                <a:latin typeface="+mj-lt"/>
                <a:ea typeface="+mj-ea"/>
                <a:cs typeface="+mj-cs"/>
                <a:sym typeface="Calibri"/>
              </a:rPr>
              <a:t>Exemple de commentaire</a:t>
            </a:r>
            <a:endParaRPr lang="en-CA" sz="1200" b="1" dirty="0">
              <a:effectLst/>
              <a:latin typeface="+mj-lt"/>
              <a:ea typeface="+mj-ea"/>
              <a:cs typeface="+mj-cs"/>
              <a:sym typeface="Calibri"/>
            </a:endParaRPr>
          </a:p>
          <a:p>
            <a:r>
              <a:rPr lang="fr-CA" sz="1200" b="0" dirty="0">
                <a:effectLst/>
                <a:latin typeface="+mj-lt"/>
                <a:ea typeface="+mj-ea"/>
                <a:cs typeface="+mj-cs"/>
                <a:sym typeface="Calibri"/>
              </a:rPr>
              <a:t>Quels objectifs pratiques, réalisables pouvons-nous établir pour nous-mêmes, en équipe, pour agir en tant qu’alliés dans notre milieu? Et, question tout aussi importante, comment faire pour veiller à la réalisation de ces objectifs collectifs?</a:t>
            </a:r>
            <a:endParaRPr lang="en-CA" sz="1200" b="0" dirty="0">
              <a:effectLst/>
              <a:latin typeface="+mj-lt"/>
              <a:ea typeface="+mj-ea"/>
              <a:cs typeface="+mj-cs"/>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Shape 297"/>
          <p:cNvSpPr>
            <a:spLocks noGrp="1" noRot="1" noChangeAspect="1"/>
          </p:cNvSpPr>
          <p:nvPr>
            <p:ph type="sldImg"/>
          </p:nvPr>
        </p:nvSpPr>
        <p:spPr>
          <a:xfrm>
            <a:off x="381000" y="685800"/>
            <a:ext cx="6096000" cy="3429000"/>
          </a:xfrm>
          <a:prstGeom prst="rect">
            <a:avLst/>
          </a:prstGeom>
        </p:spPr>
        <p:txBody>
          <a:bodyPr/>
          <a:lstStyle/>
          <a:p>
            <a:endParaRPr/>
          </a:p>
        </p:txBody>
      </p:sp>
      <p:sp>
        <p:nvSpPr>
          <p:cNvPr id="298" name="Shape 298"/>
          <p:cNvSpPr>
            <a:spLocks noGrp="1"/>
          </p:cNvSpPr>
          <p:nvPr>
            <p:ph type="body" sz="quarter" idx="1"/>
          </p:nvPr>
        </p:nvSpPr>
        <p:spPr>
          <a:prstGeom prst="rect">
            <a:avLst/>
          </a:prstGeom>
        </p:spPr>
        <p:txBody>
          <a:bodyPr/>
          <a:lstStyle>
            <a:lvl1pPr>
              <a:defRPr b="1"/>
            </a:lvl1pPr>
          </a:lstStyle>
          <a:p>
            <a:pPr marL="0" marR="0" lvl="0" indent="0" defTabSz="914400" eaLnBrk="1" fontAlgn="auto" latinLnBrk="0" hangingPunct="1">
              <a:lnSpc>
                <a:spcPct val="100000"/>
              </a:lnSpc>
              <a:spcBef>
                <a:spcPts val="0"/>
              </a:spcBef>
              <a:spcAft>
                <a:spcPts val="0"/>
              </a:spcAft>
              <a:buClrTx/>
              <a:buSzTx/>
              <a:buFontTx/>
              <a:buNone/>
              <a:tabLst/>
              <a:defRPr/>
            </a:pPr>
            <a:r>
              <a:rPr lang="en-CA" b="0" noProof="0" dirty="0"/>
              <a:t>2 minutes</a:t>
            </a:r>
            <a:endParaRPr lang="fr-CA" b="0" i="0" dirty="0"/>
          </a:p>
          <a:p>
            <a:endParaRPr lang="fr-CA" dirty="0"/>
          </a:p>
          <a:p>
            <a:r>
              <a:rPr lang="fr-CA" sz="1200" b="1" dirty="0">
                <a:effectLst/>
                <a:latin typeface="+mj-lt"/>
                <a:ea typeface="+mj-ea"/>
                <a:cs typeface="+mj-cs"/>
                <a:sym typeface="Calibri"/>
              </a:rPr>
              <a:t>Exemple de commentaire</a:t>
            </a:r>
            <a:endParaRPr lang="en-CA" sz="1200" b="1" dirty="0">
              <a:effectLst/>
              <a:latin typeface="+mj-lt"/>
              <a:ea typeface="+mj-ea"/>
              <a:cs typeface="+mj-cs"/>
              <a:sym typeface="Calibri"/>
            </a:endParaRPr>
          </a:p>
          <a:p>
            <a:r>
              <a:rPr lang="fr-CA" sz="1200" b="0" dirty="0">
                <a:effectLst/>
                <a:latin typeface="+mj-lt"/>
                <a:ea typeface="+mj-ea"/>
                <a:cs typeface="+mj-cs"/>
                <a:sym typeface="Calibri"/>
              </a:rPr>
              <a:t>Avant de terminer cette rencontre, prenons un moment pour réfléchir. En revenant sur la question posée durant la dernière discussion, essayez d’établir pour vous-même un objectif concret réalisable.</a:t>
            </a:r>
            <a:endParaRPr lang="en-CA" sz="1200" b="0" dirty="0">
              <a:effectLst/>
              <a:latin typeface="+mj-lt"/>
              <a:ea typeface="+mj-ea"/>
              <a:cs typeface="+mj-cs"/>
              <a:sym typeface="Calibri"/>
            </a:endParaRPr>
          </a:p>
          <a:p>
            <a:r>
              <a:rPr lang="fr-CA" sz="1200" b="0" dirty="0">
                <a:effectLst/>
                <a:latin typeface="+mj-lt"/>
                <a:ea typeface="+mj-ea"/>
                <a:cs typeface="+mj-cs"/>
                <a:sym typeface="Calibri"/>
              </a:rPr>
              <a:t>Si vous voulez en savoir plus ou recevoir des réponses à vos questions, vous pouvez communiquer avec moi directement, consulter le site </a:t>
            </a:r>
            <a:r>
              <a:rPr lang="fr-CA" sz="1200" b="0" dirty="0" err="1">
                <a:effectLst/>
                <a:latin typeface="+mj-lt"/>
                <a:ea typeface="+mj-ea"/>
                <a:cs typeface="+mj-cs"/>
                <a:sym typeface="Calibri"/>
              </a:rPr>
              <a:t>SOGIeducation.org</a:t>
            </a:r>
            <a:r>
              <a:rPr lang="fr-CA" sz="1200" b="0" dirty="0">
                <a:effectLst/>
                <a:latin typeface="+mj-lt"/>
                <a:ea typeface="+mj-ea"/>
                <a:cs typeface="+mj-cs"/>
                <a:sym typeface="Calibri"/>
              </a:rPr>
              <a:t>, communiquer avec le responsable du programme OSIG du conseil scolaire ou de l’école ou envoyer un courriel au responsable du programme OSIG de la province à l’adresse </a:t>
            </a:r>
            <a:r>
              <a:rPr lang="fr-CA" sz="1200" b="0" u="sng" dirty="0">
                <a:effectLst/>
                <a:latin typeface="+mj-lt"/>
                <a:ea typeface="+mj-ea"/>
                <a:cs typeface="+mj-cs"/>
                <a:sym typeface="Calibri"/>
                <a:hlinkClick r:id="rId3"/>
              </a:rPr>
              <a:t>info@sogieducation.org</a:t>
            </a:r>
            <a:r>
              <a:rPr lang="fr-CA" sz="1200" b="0" dirty="0">
                <a:effectLst/>
                <a:latin typeface="+mj-lt"/>
                <a:ea typeface="+mj-ea"/>
                <a:cs typeface="+mj-cs"/>
                <a:sym typeface="Calibri"/>
              </a:rPr>
              <a:t>.</a:t>
            </a:r>
            <a:endParaRPr lang="en-CA" sz="1200" b="0" dirty="0">
              <a:effectLst/>
              <a:latin typeface="+mj-lt"/>
              <a:ea typeface="+mj-ea"/>
              <a:cs typeface="+mj-cs"/>
              <a:sym typeface="Calibri"/>
            </a:endParaRPr>
          </a:p>
          <a:p>
            <a:endParaRPr b="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Shape 307"/>
          <p:cNvSpPr>
            <a:spLocks noGrp="1" noRot="1" noChangeAspect="1"/>
          </p:cNvSpPr>
          <p:nvPr>
            <p:ph type="sldImg"/>
          </p:nvPr>
        </p:nvSpPr>
        <p:spPr>
          <a:xfrm>
            <a:off x="381000" y="685800"/>
            <a:ext cx="6096000" cy="3429000"/>
          </a:xfrm>
          <a:prstGeom prst="rect">
            <a:avLst/>
          </a:prstGeom>
        </p:spPr>
        <p:txBody>
          <a:bodyPr/>
          <a:lstStyle/>
          <a:p>
            <a:endParaRPr/>
          </a:p>
        </p:txBody>
      </p:sp>
      <p:sp>
        <p:nvSpPr>
          <p:cNvPr id="308" name="Shape 308"/>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CA" b="0" noProof="0" dirty="0"/>
              <a:t>1 minute</a:t>
            </a:r>
            <a:endParaRPr lang="fr-CA" b="0" i="0" dirty="0"/>
          </a:p>
          <a:p>
            <a:endParaRPr lang="fr-CA" b="1" dirty="0"/>
          </a:p>
          <a:p>
            <a:r>
              <a:rPr lang="fr-CA" sz="1200" b="1" dirty="0">
                <a:effectLst/>
                <a:latin typeface="+mj-lt"/>
                <a:ea typeface="+mj-ea"/>
                <a:cs typeface="+mj-cs"/>
                <a:sym typeface="Calibri"/>
              </a:rPr>
              <a:t>Exemple de commentaire</a:t>
            </a:r>
            <a:endParaRPr lang="en-CA" sz="1200" dirty="0">
              <a:effectLst/>
              <a:latin typeface="+mj-lt"/>
              <a:ea typeface="+mj-ea"/>
              <a:cs typeface="+mj-cs"/>
              <a:sym typeface="Calibri"/>
            </a:endParaRPr>
          </a:p>
          <a:p>
            <a:r>
              <a:rPr lang="fr-CA" sz="1200" dirty="0">
                <a:effectLst/>
                <a:latin typeface="+mj-lt"/>
                <a:ea typeface="+mj-ea"/>
                <a:cs typeface="+mj-cs"/>
                <a:sym typeface="Calibri"/>
              </a:rPr>
              <a:t>Merci de votre participation et de votre intérêt pour l’apprentissage!</a:t>
            </a:r>
            <a:endParaRPr lang="en-CA" sz="1200" dirty="0">
              <a:effectLst/>
              <a:latin typeface="+mj-lt"/>
              <a:ea typeface="+mj-ea"/>
              <a:cs typeface="+mj-cs"/>
              <a:sym typeface="Calibri"/>
            </a:endParaRPr>
          </a:p>
          <a:p>
            <a:endParaRPr dirty="0"/>
          </a:p>
          <a:p>
            <a:r>
              <a:rPr lang="fr-CA" sz="1200" b="1" i="1" dirty="0">
                <a:effectLst/>
                <a:latin typeface="+mj-lt"/>
                <a:ea typeface="+mj-ea"/>
                <a:cs typeface="+mj-cs"/>
                <a:sym typeface="Calibri"/>
              </a:rPr>
              <a:t>Activité complémentaire :</a:t>
            </a:r>
            <a:r>
              <a:rPr lang="fr-CA" sz="1200" i="1" dirty="0">
                <a:effectLst/>
                <a:latin typeface="+mj-lt"/>
                <a:ea typeface="+mj-ea"/>
                <a:cs typeface="+mj-cs"/>
                <a:sym typeface="Calibri"/>
              </a:rPr>
              <a:t> Lancez une discussion ouverte, si le temps le permet.</a:t>
            </a:r>
            <a:endParaRPr lang="en-CA" sz="1200" dirty="0">
              <a:effectLst/>
              <a:latin typeface="+mj-lt"/>
              <a:ea typeface="+mj-ea"/>
              <a:cs typeface="+mj-cs"/>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noRot="1" noChangeAspect="1"/>
          </p:cNvSpPr>
          <p:nvPr>
            <p:ph type="sldImg"/>
          </p:nvPr>
        </p:nvSpPr>
        <p:spPr>
          <a:xfrm>
            <a:off x="381000" y="685800"/>
            <a:ext cx="6096000" cy="3429000"/>
          </a:xfrm>
          <a:prstGeom prst="rect">
            <a:avLst/>
          </a:prstGeom>
        </p:spPr>
        <p:txBody>
          <a:bodyPr/>
          <a:lstStyle/>
          <a:p>
            <a:endParaRPr/>
          </a:p>
        </p:txBody>
      </p:sp>
      <p:sp>
        <p:nvSpPr>
          <p:cNvPr id="138" name="Shape 138"/>
          <p:cNvSpPr>
            <a:spLocks noGrp="1"/>
          </p:cNvSpPr>
          <p:nvPr>
            <p:ph type="body" sz="quarter" idx="1"/>
          </p:nvPr>
        </p:nvSpPr>
        <p:spPr>
          <a:prstGeom prst="rect">
            <a:avLst/>
          </a:prstGeom>
        </p:spPr>
        <p:txBody>
          <a:bodyPr/>
          <a:lstStyle/>
          <a:p>
            <a:pPr>
              <a:defRPr b="1"/>
            </a:pPr>
            <a:r>
              <a:rPr lang="fr-CA" b="0" dirty="0"/>
              <a:t>1 minute</a:t>
            </a:r>
            <a:endParaRPr lang="en-CA" noProof="0" dirty="0"/>
          </a:p>
          <a:p>
            <a:pPr>
              <a:defRPr b="1"/>
            </a:pPr>
            <a:endParaRPr lang="en-CA" noProof="0" dirty="0"/>
          </a:p>
          <a:p>
            <a:r>
              <a:rPr lang="fr-CA" sz="1200" b="1" dirty="0">
                <a:effectLst/>
                <a:latin typeface="+mj-lt"/>
                <a:ea typeface="+mj-ea"/>
                <a:cs typeface="+mj-cs"/>
                <a:sym typeface="Calibri"/>
              </a:rPr>
              <a:t>Exemple de commentaire:</a:t>
            </a:r>
          </a:p>
          <a:p>
            <a:endParaRPr lang="en-CA" sz="1200" dirty="0">
              <a:effectLst/>
              <a:latin typeface="+mj-lt"/>
              <a:ea typeface="+mj-ea"/>
              <a:cs typeface="+mj-cs"/>
              <a:sym typeface="Calibri"/>
            </a:endParaRPr>
          </a:p>
          <a:p>
            <a:r>
              <a:rPr lang="fr-CA" sz="1200" dirty="0">
                <a:effectLst/>
                <a:latin typeface="+mj-lt"/>
                <a:ea typeface="+mj-ea"/>
                <a:cs typeface="+mj-cs"/>
                <a:sym typeface="Calibri"/>
              </a:rPr>
              <a:t>Nous allons commencer par une introduction du concept de l’</a:t>
            </a:r>
            <a:r>
              <a:rPr lang="fr-CA" sz="1200" dirty="0" err="1">
                <a:effectLst/>
                <a:latin typeface="+mj-lt"/>
                <a:ea typeface="+mj-ea"/>
                <a:cs typeface="+mj-cs"/>
                <a:sym typeface="Calibri"/>
              </a:rPr>
              <a:t>intersectionnalité</a:t>
            </a:r>
            <a:r>
              <a:rPr lang="fr-CA" sz="1200" dirty="0">
                <a:effectLst/>
                <a:latin typeface="+mj-lt"/>
                <a:ea typeface="+mj-ea"/>
                <a:cs typeface="+mj-cs"/>
                <a:sym typeface="Calibri"/>
              </a:rPr>
              <a:t> et de certains termes importants. Ensuite, nous allons voir pourquoi c’est un sujet qu’il est important que de prendre  en considération, en tant qu’enseignants, surtout en ce qui concerne les questions d’orientation sexuelle et d’identité de genre. La dernière chose que nous allons faire aujourd’hui, c’est de déterminer des façons tangibles d’appliquer une perspective </a:t>
            </a:r>
            <a:r>
              <a:rPr lang="fr-CA" sz="1200" dirty="0" err="1">
                <a:effectLst/>
                <a:latin typeface="+mj-lt"/>
                <a:ea typeface="+mj-ea"/>
                <a:cs typeface="+mj-cs"/>
                <a:sym typeface="Calibri"/>
              </a:rPr>
              <a:t>intersectionnelle</a:t>
            </a:r>
            <a:r>
              <a:rPr lang="fr-CA" sz="1200" dirty="0">
                <a:effectLst/>
                <a:latin typeface="+mj-lt"/>
                <a:ea typeface="+mj-ea"/>
                <a:cs typeface="+mj-cs"/>
                <a:sym typeface="Calibri"/>
              </a:rPr>
              <a:t> à notre démarche pédagogique axée sur l’inclusion SOGI</a:t>
            </a:r>
            <a:r>
              <a:rPr lang="en-CA" dirty="0">
                <a:effectLst/>
              </a:rPr>
              <a:t> </a:t>
            </a:r>
            <a:endParaRPr lang="en-CA" noProof="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a:spLocks noGrp="1" noRot="1" noChangeAspect="1"/>
          </p:cNvSpPr>
          <p:nvPr>
            <p:ph type="sldImg"/>
          </p:nvPr>
        </p:nvSpPr>
        <p:spPr>
          <a:xfrm>
            <a:off x="381000" y="685800"/>
            <a:ext cx="6096000" cy="3429000"/>
          </a:xfrm>
          <a:prstGeom prst="rect">
            <a:avLst/>
          </a:prstGeom>
        </p:spPr>
        <p:txBody>
          <a:bodyPr/>
          <a:lstStyle/>
          <a:p>
            <a:endParaRPr/>
          </a:p>
        </p:txBody>
      </p:sp>
      <p:sp>
        <p:nvSpPr>
          <p:cNvPr id="150" name="Shape 150"/>
          <p:cNvSpPr>
            <a:spLocks noGrp="1"/>
          </p:cNvSpPr>
          <p:nvPr>
            <p:ph type="body" sz="quarter" idx="1"/>
          </p:nvPr>
        </p:nvSpPr>
        <p:spPr>
          <a:prstGeom prst="rect">
            <a:avLst/>
          </a:prstGeom>
        </p:spPr>
        <p:txBody>
          <a:bodyPr/>
          <a:lstStyle/>
          <a:p>
            <a:pPr>
              <a:defRPr b="1"/>
            </a:pPr>
            <a:r>
              <a:rPr lang="fr-CA" b="0" dirty="0"/>
              <a:t>2 minutes</a:t>
            </a:r>
            <a:br>
              <a:rPr lang="fr-CA" b="0" dirty="0"/>
            </a:br>
            <a:endParaRPr lang="en-CA" noProof="0" dirty="0"/>
          </a:p>
          <a:p>
            <a:br>
              <a:rPr lang="fr-CA" sz="1200" b="1" dirty="0">
                <a:effectLst/>
                <a:latin typeface="+mj-lt"/>
                <a:ea typeface="+mj-ea"/>
                <a:cs typeface="+mj-cs"/>
                <a:sym typeface="Calibri"/>
              </a:rPr>
            </a:br>
            <a:r>
              <a:rPr lang="fr-CA" sz="1200" b="1" dirty="0">
                <a:effectLst/>
                <a:latin typeface="+mj-lt"/>
                <a:ea typeface="+mj-ea"/>
                <a:cs typeface="+mj-cs"/>
                <a:sym typeface="Calibri"/>
              </a:rPr>
              <a:t>Exemple de commentaire</a:t>
            </a:r>
          </a:p>
          <a:p>
            <a:endParaRPr lang="en-CA" sz="1200" dirty="0">
              <a:effectLst/>
              <a:latin typeface="+mj-lt"/>
              <a:ea typeface="+mj-ea"/>
              <a:cs typeface="+mj-cs"/>
              <a:sym typeface="Calibri"/>
            </a:endParaRPr>
          </a:p>
          <a:p>
            <a:r>
              <a:rPr lang="fr-CA" sz="1200" dirty="0">
                <a:effectLst/>
                <a:latin typeface="+mj-lt"/>
                <a:ea typeface="+mj-ea"/>
                <a:cs typeface="+mj-cs"/>
                <a:sym typeface="Calibri"/>
              </a:rPr>
              <a:t>Un petit rappel : OSIG (ça se prononce « os-</a:t>
            </a:r>
            <a:r>
              <a:rPr lang="fr-CA" sz="1200" dirty="0" err="1">
                <a:effectLst/>
                <a:latin typeface="+mj-lt"/>
                <a:ea typeface="+mj-ea"/>
                <a:cs typeface="+mj-cs"/>
                <a:sym typeface="Calibri"/>
              </a:rPr>
              <a:t>sig</a:t>
            </a:r>
            <a:r>
              <a:rPr lang="fr-CA" sz="1200" dirty="0">
                <a:effectLst/>
                <a:latin typeface="+mj-lt"/>
                <a:ea typeface="+mj-ea"/>
                <a:cs typeface="+mj-cs"/>
                <a:sym typeface="Calibri"/>
              </a:rPr>
              <a:t> ») est un acronyme qui veut dire « orientation sexuelle et identité de genre ». Tout le monde a une orientation sexuelle (une attirance ou une absence d’attirance) et tout le monde a une identité de genre (la conception intérieure et la sensation de notre genre). Le programme SOGI 1 2 3 fournit un ensemble de ressources, dont des vidéos, des plans de cours et des modules d’apprentissage sur l’orientation sexuelle et l’identité de genre. Il aide les enseignants à créer un environnement scolaire inclusif où les élèves se sentent en sécurité acceptés, respectés et bienvenus.</a:t>
            </a:r>
            <a:endParaRPr lang="en-CA" sz="1200" dirty="0">
              <a:effectLst/>
              <a:latin typeface="+mj-lt"/>
              <a:ea typeface="+mj-ea"/>
              <a:cs typeface="+mj-cs"/>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noRot="1" noChangeAspect="1"/>
          </p:cNvSpPr>
          <p:nvPr>
            <p:ph type="sldImg"/>
          </p:nvPr>
        </p:nvSpPr>
        <p:spPr>
          <a:xfrm>
            <a:off x="381000" y="685800"/>
            <a:ext cx="6096000" cy="3429000"/>
          </a:xfrm>
          <a:prstGeom prst="rect">
            <a:avLst/>
          </a:prstGeom>
        </p:spPr>
        <p:txBody>
          <a:bodyPr/>
          <a:lstStyle/>
          <a:p>
            <a:endParaRPr/>
          </a:p>
        </p:txBody>
      </p:sp>
      <p:sp>
        <p:nvSpPr>
          <p:cNvPr id="159" name="Shape 159"/>
          <p:cNvSpPr>
            <a:spLocks noGrp="1"/>
          </p:cNvSpPr>
          <p:nvPr>
            <p:ph type="body" sz="quarter" idx="1"/>
          </p:nvPr>
        </p:nvSpPr>
        <p:spPr>
          <a:prstGeom prst="rect">
            <a:avLst/>
          </a:prstGeom>
        </p:spPr>
        <p:txBody>
          <a:bodyPr/>
          <a:lstStyle/>
          <a:p>
            <a:pPr>
              <a:defRPr b="1"/>
            </a:pPr>
            <a:r>
              <a:rPr lang="fr-CA" b="0" dirty="0"/>
              <a:t>1 minute</a:t>
            </a:r>
            <a:endParaRPr lang="fr-CA" dirty="0"/>
          </a:p>
          <a:p>
            <a:pPr>
              <a:defRPr b="1"/>
            </a:pPr>
            <a:endParaRPr lang="fr-CA" dirty="0"/>
          </a:p>
          <a:p>
            <a:r>
              <a:rPr lang="fr-CA" sz="1200" b="1" dirty="0">
                <a:effectLst/>
                <a:latin typeface="+mj-lt"/>
                <a:ea typeface="+mj-ea"/>
                <a:cs typeface="+mj-cs"/>
                <a:sym typeface="Calibri"/>
              </a:rPr>
              <a:t>Exemple de commentaire</a:t>
            </a:r>
            <a:endParaRPr lang="en-CA" sz="1200" dirty="0">
              <a:effectLst/>
              <a:latin typeface="+mj-lt"/>
              <a:ea typeface="+mj-ea"/>
              <a:cs typeface="+mj-cs"/>
              <a:sym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lang="fr-CA" sz="1200" dirty="0">
                <a:effectLst/>
                <a:latin typeface="+mj-lt"/>
                <a:ea typeface="+mj-ea"/>
                <a:cs typeface="+mj-cs"/>
                <a:sym typeface="Calibri"/>
              </a:rPr>
              <a:t>Le contenu du programme OSIG est intégré aux programmes d’études mis à jour de l’Alberta et de la Colombie‑Britannique. Tous les élèves ont besoin de se reconnaître et de reconnaître leur famille dans les cours, le vocabulaire et la démarche pédagogique. Comme c’est le cas des autres formes d’inclusion dans les écoles, l’objectif de l’inclusion scolaire préconisée par le programme OSIG a deux volets : faire connaître à tous la société diversifiée dans laquelle nous vivons et faire en sorte que chacun se sente en sécurité, apprécié et respecté</a:t>
            </a:r>
            <a:r>
              <a:rPr lang="fr-CA" sz="1200" b="1" dirty="0">
                <a:effectLst/>
                <a:latin typeface="+mj-lt"/>
                <a:ea typeface="+mj-ea"/>
                <a:cs typeface="+mj-cs"/>
                <a:sym typeface="Calibri"/>
              </a:rPr>
              <a:t>.</a:t>
            </a:r>
            <a:endParaRPr lang="en-CA" sz="1200" dirty="0">
              <a:effectLst/>
              <a:latin typeface="+mj-lt"/>
              <a:ea typeface="+mj-ea"/>
              <a:cs typeface="+mj-cs"/>
              <a:sym typeface="Calibri"/>
            </a:endParaRPr>
          </a:p>
          <a:p>
            <a:pPr marL="0" marR="0" lvl="0" indent="0" defTabSz="914400" eaLnBrk="1" fontAlgn="auto" latinLnBrk="0" hangingPunct="1">
              <a:lnSpc>
                <a:spcPct val="100000"/>
              </a:lnSpc>
              <a:spcBef>
                <a:spcPts val="0"/>
              </a:spcBef>
              <a:spcAft>
                <a:spcPts val="0"/>
              </a:spcAft>
              <a:buClrTx/>
              <a:buSzTx/>
              <a:buFontTx/>
              <a:buNone/>
              <a:tabLst/>
              <a:defRPr/>
            </a:pPr>
            <a:endParaRPr lang="en" sz="800" b="0" dirty="0">
              <a:solidFill>
                <a:srgbClr val="000000"/>
              </a:solidFill>
              <a:latin typeface="+mj-lt"/>
              <a:ea typeface="+mj-ea"/>
              <a:cs typeface="+mj-cs"/>
              <a:sym typeface="Helvetic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xfrm>
            <a:off x="381000" y="685800"/>
            <a:ext cx="6096000" cy="3429000"/>
          </a:xfrm>
          <a:prstGeom prst="rect">
            <a:avLst/>
          </a:prstGeom>
        </p:spPr>
        <p:txBody>
          <a:bodyPr/>
          <a:lstStyle/>
          <a:p>
            <a:endParaRPr/>
          </a:p>
        </p:txBody>
      </p:sp>
      <p:sp>
        <p:nvSpPr>
          <p:cNvPr id="169" name="Shape 169"/>
          <p:cNvSpPr>
            <a:spLocks noGrp="1"/>
          </p:cNvSpPr>
          <p:nvPr>
            <p:ph type="body" sz="quarter" idx="1"/>
          </p:nvPr>
        </p:nvSpPr>
        <p:spPr>
          <a:prstGeom prst="rect">
            <a:avLst/>
          </a:prstGeom>
        </p:spPr>
        <p:txBody>
          <a:bodyPr/>
          <a:lstStyle/>
          <a:p>
            <a:pPr>
              <a:defRPr b="1"/>
            </a:pPr>
            <a:r>
              <a:rPr lang="fr-CA" b="0" dirty="0"/>
              <a:t>1 minute</a:t>
            </a:r>
          </a:p>
          <a:p>
            <a:pPr>
              <a:defRPr b="1"/>
            </a:pPr>
            <a:endParaRPr lang="fr-CA" dirty="0"/>
          </a:p>
          <a:p>
            <a:r>
              <a:rPr lang="fr-CA" sz="1200" b="1" dirty="0">
                <a:effectLst/>
                <a:latin typeface="+mj-lt"/>
                <a:ea typeface="+mj-ea"/>
                <a:cs typeface="+mj-cs"/>
                <a:sym typeface="Calibri"/>
              </a:rPr>
              <a:t>Exemple de commentaire</a:t>
            </a:r>
            <a:endParaRPr lang="en-CA" sz="1200" dirty="0">
              <a:effectLst/>
              <a:latin typeface="+mj-lt"/>
              <a:ea typeface="+mj-ea"/>
              <a:cs typeface="+mj-cs"/>
              <a:sym typeface="Calibri"/>
            </a:endParaRPr>
          </a:p>
          <a:p>
            <a:r>
              <a:rPr lang="fr-CA" sz="1200" dirty="0">
                <a:effectLst/>
                <a:latin typeface="+mj-lt"/>
                <a:ea typeface="+mj-ea"/>
                <a:cs typeface="+mj-cs"/>
                <a:sym typeface="Calibri"/>
              </a:rPr>
              <a:t>L’étude citée dans la diapositive provient de GLSEN, un organisme américain dont les activités portent sur l’OSIG dans le domaine de l’éducation. Cette étude a également démontré que l’intégration de l’inclusion scolaire des personnes LGBTQ aidait les élèves à se sentir en sécurité et mieux acceptés par les autres élèves, et même à réduire l’absentéisme.</a:t>
            </a:r>
            <a:endParaRPr lang="en-CA" sz="1200" dirty="0">
              <a:effectLst/>
              <a:latin typeface="+mj-lt"/>
              <a:ea typeface="+mj-ea"/>
              <a:cs typeface="+mj-cs"/>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a:spLocks noGrp="1" noRot="1" noChangeAspect="1"/>
          </p:cNvSpPr>
          <p:nvPr>
            <p:ph type="sldImg"/>
          </p:nvPr>
        </p:nvSpPr>
        <p:spPr>
          <a:xfrm>
            <a:off x="381000" y="685800"/>
            <a:ext cx="6096000" cy="3429000"/>
          </a:xfrm>
          <a:prstGeom prst="rect">
            <a:avLst/>
          </a:prstGeom>
        </p:spPr>
        <p:txBody>
          <a:bodyPr/>
          <a:lstStyle/>
          <a:p>
            <a:endParaRPr/>
          </a:p>
        </p:txBody>
      </p:sp>
      <p:sp>
        <p:nvSpPr>
          <p:cNvPr id="179" name="Shape 179"/>
          <p:cNvSpPr>
            <a:spLocks noGrp="1"/>
          </p:cNvSpPr>
          <p:nvPr>
            <p:ph type="body" sz="quarter" idx="1"/>
          </p:nvPr>
        </p:nvSpPr>
        <p:spPr>
          <a:prstGeom prst="rect">
            <a:avLst/>
          </a:prstGeom>
        </p:spPr>
        <p:txBody>
          <a:bodyPr/>
          <a:lstStyle/>
          <a:p>
            <a:pPr>
              <a:defRPr b="1"/>
            </a:pPr>
            <a:r>
              <a:rPr lang="en-CA" b="0" noProof="0" dirty="0"/>
              <a:t>3 minutes</a:t>
            </a:r>
          </a:p>
          <a:p>
            <a:pPr>
              <a:defRPr b="1"/>
            </a:pPr>
            <a:endParaRPr lang="en-CA" noProof="0" dirty="0"/>
          </a:p>
          <a:p>
            <a:r>
              <a:rPr lang="fr-CA" sz="1200" b="1" dirty="0">
                <a:effectLst/>
                <a:latin typeface="+mj-lt"/>
                <a:ea typeface="+mj-ea"/>
                <a:cs typeface="+mj-cs"/>
                <a:sym typeface="Calibri"/>
              </a:rPr>
              <a:t>Exemple de commentaire</a:t>
            </a:r>
            <a:endParaRPr lang="en-CA" sz="1200" dirty="0">
              <a:effectLst/>
              <a:latin typeface="+mj-lt"/>
              <a:ea typeface="+mj-ea"/>
              <a:cs typeface="+mj-cs"/>
              <a:sym typeface="Calibri"/>
            </a:endParaRPr>
          </a:p>
          <a:p>
            <a:r>
              <a:rPr lang="fr-CA" sz="1200" dirty="0">
                <a:effectLst/>
                <a:latin typeface="+mj-lt"/>
                <a:ea typeface="+mj-ea"/>
                <a:cs typeface="+mj-cs"/>
                <a:sym typeface="Calibri"/>
              </a:rPr>
              <a:t>Pour mieux comprendre l’</a:t>
            </a:r>
            <a:r>
              <a:rPr lang="fr-CA" sz="1200" dirty="0" err="1">
                <a:effectLst/>
                <a:latin typeface="+mj-lt"/>
                <a:ea typeface="+mj-ea"/>
                <a:cs typeface="+mj-cs"/>
                <a:sym typeface="Calibri"/>
              </a:rPr>
              <a:t>intersectionnalité</a:t>
            </a:r>
            <a:r>
              <a:rPr lang="fr-CA" sz="1200" dirty="0">
                <a:effectLst/>
                <a:latin typeface="+mj-lt"/>
                <a:ea typeface="+mj-ea"/>
                <a:cs typeface="+mj-cs"/>
                <a:sym typeface="Calibri"/>
              </a:rPr>
              <a:t> et les liens avec l’orientation sexuelle et l’identité de genre, nous devons d’abord établir un vocabulaire commun. Les mots sur lesquels nous allons porter notre attention aujourd’hui sont : privilège, discrimination, préjugé, oppression et </a:t>
            </a:r>
            <a:r>
              <a:rPr lang="fr-CA" sz="1200" dirty="0" err="1">
                <a:effectLst/>
                <a:latin typeface="+mj-lt"/>
                <a:ea typeface="+mj-ea"/>
                <a:cs typeface="+mj-cs"/>
                <a:sym typeface="Calibri"/>
              </a:rPr>
              <a:t>intersectionnalité</a:t>
            </a:r>
            <a:r>
              <a:rPr lang="fr-CA" sz="1200" dirty="0">
                <a:effectLst/>
                <a:latin typeface="+mj-lt"/>
                <a:ea typeface="+mj-ea"/>
                <a:cs typeface="+mj-cs"/>
                <a:sym typeface="Calibri"/>
              </a:rPr>
              <a:t>. Lesquels de ces mots vous sont-ils familiers? Y en </a:t>
            </a:r>
            <a:r>
              <a:rPr lang="fr-CA" sz="1200" dirty="0" err="1">
                <a:effectLst/>
                <a:latin typeface="+mj-lt"/>
                <a:ea typeface="+mj-ea"/>
                <a:cs typeface="+mj-cs"/>
                <a:sym typeface="Calibri"/>
              </a:rPr>
              <a:t>a-t-il</a:t>
            </a:r>
            <a:r>
              <a:rPr lang="fr-CA" sz="1200" dirty="0">
                <a:effectLst/>
                <a:latin typeface="+mj-lt"/>
                <a:ea typeface="+mj-ea"/>
                <a:cs typeface="+mj-cs"/>
                <a:sym typeface="Calibri"/>
              </a:rPr>
              <a:t> qui le sont moins</a:t>
            </a:r>
            <a:r>
              <a:rPr lang="en-CA" dirty="0">
                <a:effectLst/>
              </a:rPr>
              <a:t> </a:t>
            </a:r>
            <a:endParaRPr lang="en-CA" noProof="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noRot="1" noChangeAspect="1"/>
          </p:cNvSpPr>
          <p:nvPr>
            <p:ph type="sldImg"/>
          </p:nvPr>
        </p:nvSpPr>
        <p:spPr>
          <a:xfrm>
            <a:off x="381000" y="685800"/>
            <a:ext cx="6096000" cy="3429000"/>
          </a:xfrm>
          <a:prstGeom prst="rect">
            <a:avLst/>
          </a:prstGeom>
        </p:spPr>
        <p:txBody>
          <a:bodyPr/>
          <a:lstStyle/>
          <a:p>
            <a:endParaRPr/>
          </a:p>
        </p:txBody>
      </p:sp>
      <p:sp>
        <p:nvSpPr>
          <p:cNvPr id="192" name="Shape 192"/>
          <p:cNvSpPr>
            <a:spLocks noGrp="1"/>
          </p:cNvSpPr>
          <p:nvPr>
            <p:ph type="body" sz="quarter" idx="1"/>
          </p:nvPr>
        </p:nvSpPr>
        <p:spPr>
          <a:prstGeom prst="rect">
            <a:avLst/>
          </a:prstGeom>
        </p:spPr>
        <p:txBody>
          <a:bodyPr/>
          <a:lstStyle/>
          <a:p>
            <a:pPr>
              <a:defRPr b="1"/>
            </a:pPr>
            <a:r>
              <a:rPr lang="fr-CA" b="0" dirty="0"/>
              <a:t>8 minutes</a:t>
            </a:r>
          </a:p>
          <a:p>
            <a:pPr>
              <a:defRPr b="1"/>
            </a:pPr>
            <a:endParaRPr lang="fr-CA" dirty="0"/>
          </a:p>
          <a:p>
            <a:r>
              <a:rPr lang="fr-CA" sz="1200" b="1" dirty="0">
                <a:effectLst/>
                <a:latin typeface="+mj-lt"/>
                <a:ea typeface="+mj-ea"/>
                <a:cs typeface="+mj-cs"/>
                <a:sym typeface="Calibri"/>
              </a:rPr>
              <a:t>Exemple de commentaire</a:t>
            </a:r>
            <a:endParaRPr lang="en-CA" sz="1200" dirty="0">
              <a:effectLst/>
              <a:latin typeface="+mj-lt"/>
              <a:ea typeface="+mj-ea"/>
              <a:cs typeface="+mj-cs"/>
              <a:sym typeface="Calibri"/>
            </a:endParaRPr>
          </a:p>
          <a:p>
            <a:r>
              <a:rPr lang="fr-CA" sz="1200" dirty="0">
                <a:effectLst/>
                <a:latin typeface="+mj-lt"/>
                <a:ea typeface="+mj-ea"/>
                <a:cs typeface="+mj-cs"/>
                <a:sym typeface="Calibri"/>
              </a:rPr>
              <a:t>Le privilège, la discrimination, les préjugés et l’oppression sont tous liés. Ils sont reliés entre eux, mais sont différents. Les groupes sociaux auxquels nous appartenons peuvent être délimités selon la race, la classe sociale, la religion, les capacités, l’âge, le sexe qu’on a à la naissance, l’orientation sexuelle ou l’identité de genre. Certains groupes sociaux sont plus privilégiés que d’autres. La plupart d’entre nous profitent de privilèges non mérités, bon nombre d’entre nous sont victimes d’une quelconque forme d’oppression systémique, et nous avons tous des préjugés.</a:t>
            </a:r>
            <a:endParaRPr lang="en-CA" sz="1200" dirty="0">
              <a:effectLst/>
              <a:latin typeface="+mj-lt"/>
              <a:ea typeface="+mj-ea"/>
              <a:cs typeface="+mj-cs"/>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a:spLocks noGrp="1" noRot="1" noChangeAspect="1"/>
          </p:cNvSpPr>
          <p:nvPr>
            <p:ph type="sldImg"/>
          </p:nvPr>
        </p:nvSpPr>
        <p:spPr>
          <a:xfrm>
            <a:off x="381000" y="685800"/>
            <a:ext cx="6096000" cy="3429000"/>
          </a:xfrm>
          <a:prstGeom prst="rect">
            <a:avLst/>
          </a:prstGeom>
        </p:spPr>
        <p:txBody>
          <a:bodyPr/>
          <a:lstStyle/>
          <a:p>
            <a:endParaRPr/>
          </a:p>
        </p:txBody>
      </p:sp>
      <p:sp>
        <p:nvSpPr>
          <p:cNvPr id="202" name="Shape 202"/>
          <p:cNvSpPr>
            <a:spLocks noGrp="1"/>
          </p:cNvSpPr>
          <p:nvPr>
            <p:ph type="body" sz="quarter" idx="1"/>
          </p:nvPr>
        </p:nvSpPr>
        <p:spPr>
          <a:prstGeom prst="rect">
            <a:avLst/>
          </a:prstGeom>
        </p:spPr>
        <p:txBody>
          <a:bodyPr/>
          <a:lstStyle/>
          <a:p>
            <a:r>
              <a:rPr lang="fr-CA" sz="1200" dirty="0">
                <a:effectLst/>
                <a:latin typeface="+mj-lt"/>
                <a:ea typeface="+mj-ea"/>
                <a:cs typeface="+mj-cs"/>
                <a:sym typeface="Calibri"/>
              </a:rPr>
              <a:t>10 minutes, ou plus, si le temps le permet</a:t>
            </a:r>
            <a:endParaRPr lang="en-CA" sz="1200" dirty="0">
              <a:effectLst/>
              <a:latin typeface="+mj-lt"/>
              <a:ea typeface="+mj-ea"/>
              <a:cs typeface="+mj-cs"/>
              <a:sym typeface="Calibri"/>
            </a:endParaRPr>
          </a:p>
          <a:p>
            <a:endParaRPr lang="en-CA" noProof="0" dirty="0"/>
          </a:p>
          <a:p>
            <a:r>
              <a:rPr lang="fr-CA" sz="1200" b="1" i="1" dirty="0">
                <a:effectLst/>
                <a:latin typeface="+mj-lt"/>
                <a:ea typeface="+mj-ea"/>
                <a:cs typeface="+mj-cs"/>
                <a:sym typeface="Calibri"/>
              </a:rPr>
              <a:t>Remarque :</a:t>
            </a:r>
            <a:r>
              <a:rPr lang="fr-CA" sz="1200" i="1" dirty="0">
                <a:effectLst/>
                <a:latin typeface="+mj-lt"/>
                <a:ea typeface="+mj-ea"/>
                <a:cs typeface="+mj-cs"/>
                <a:sym typeface="Calibri"/>
              </a:rPr>
              <a:t> </a:t>
            </a:r>
            <a:r>
              <a:rPr lang="fr-CA" sz="1200" dirty="0">
                <a:effectLst/>
                <a:latin typeface="+mj-lt"/>
                <a:ea typeface="+mj-ea"/>
                <a:cs typeface="+mj-cs"/>
                <a:sym typeface="Calibri"/>
              </a:rPr>
              <a:t>Invitez les participants à réfléchir à certaines sphères de leur vie dans lesquelles ils ont l’impression d’avoir un privilège ou une absence de privilège. L’exercice peut être très personnel, et entièrement nouveau pour certains. Envisagez donc la possibilité d’inviter seulement ceux qui le souhaitent à faire part de leur expérience au groupe.</a:t>
            </a:r>
            <a:endParaRPr lang="en-CA" sz="1200" dirty="0">
              <a:effectLst/>
              <a:latin typeface="+mj-lt"/>
              <a:ea typeface="+mj-ea"/>
              <a:cs typeface="+mj-cs"/>
              <a:sym typeface="Calibri"/>
            </a:endParaRPr>
          </a:p>
          <a:p>
            <a:endParaRPr lang="en-CA" i="1" noProof="0" dirty="0"/>
          </a:p>
          <a:p>
            <a:r>
              <a:rPr lang="fr-CA" sz="1200" b="1" dirty="0">
                <a:effectLst/>
                <a:latin typeface="+mj-lt"/>
                <a:ea typeface="+mj-ea"/>
                <a:cs typeface="+mj-cs"/>
                <a:sym typeface="Calibri"/>
              </a:rPr>
              <a:t>Exemple de commentaire</a:t>
            </a:r>
            <a:endParaRPr lang="en-CA" sz="1200" dirty="0">
              <a:effectLst/>
              <a:latin typeface="+mj-lt"/>
              <a:ea typeface="+mj-ea"/>
              <a:cs typeface="+mj-cs"/>
              <a:sym typeface="Calibri"/>
            </a:endParaRPr>
          </a:p>
          <a:p>
            <a:r>
              <a:rPr lang="fr-CA" sz="1200" dirty="0">
                <a:effectLst/>
                <a:latin typeface="+mj-lt"/>
                <a:ea typeface="+mj-ea"/>
                <a:cs typeface="+mj-cs"/>
                <a:sym typeface="Calibri"/>
              </a:rPr>
              <a:t>Comme nous sommes des êtres complexes, il peut y avoir des éléments de notre identité qui font que l’on profite d’un privilège et d’autres qui font qu’on est victime de discrimination. Pensez à divers facteurs : votre classe sociale, votre religion, vos capacités, votre âge, votre sexe, votre identité de genre. Quels sont les éléments de votre identité qui sont reflétés positivement ou négativement, ou alors qui sont ignorés dans la société, les postes de direction et les médias?</a:t>
            </a:r>
            <a:endParaRPr lang="en-CA" sz="1200" dirty="0">
              <a:effectLst/>
              <a:latin typeface="+mj-lt"/>
              <a:ea typeface="+mj-ea"/>
              <a:cs typeface="+mj-cs"/>
              <a:sym typeface="Calibri"/>
            </a:endParaRPr>
          </a:p>
          <a:p>
            <a:r>
              <a:rPr lang="en-CA" sz="1200" dirty="0">
                <a:effectLst/>
                <a:latin typeface="+mj-lt"/>
                <a:ea typeface="+mj-ea"/>
                <a:cs typeface="+mj-cs"/>
                <a:sym typeface="Calibri"/>
              </a:rPr>
              <a:t>society, leadership, and the media?</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Shape 212"/>
          <p:cNvSpPr>
            <a:spLocks noGrp="1" noRot="1" noChangeAspect="1"/>
          </p:cNvSpPr>
          <p:nvPr>
            <p:ph type="sldImg"/>
          </p:nvPr>
        </p:nvSpPr>
        <p:spPr>
          <a:xfrm>
            <a:off x="381000" y="685800"/>
            <a:ext cx="6096000" cy="3429000"/>
          </a:xfrm>
          <a:prstGeom prst="rect">
            <a:avLst/>
          </a:prstGeom>
        </p:spPr>
        <p:txBody>
          <a:bodyPr/>
          <a:lstStyle/>
          <a:p>
            <a:endParaRPr/>
          </a:p>
        </p:txBody>
      </p:sp>
      <p:sp>
        <p:nvSpPr>
          <p:cNvPr id="213" name="Shape 213"/>
          <p:cNvSpPr>
            <a:spLocks noGrp="1"/>
          </p:cNvSpPr>
          <p:nvPr>
            <p:ph type="body" sz="quarter" idx="1"/>
          </p:nvPr>
        </p:nvSpPr>
        <p:spPr>
          <a:prstGeom prst="rect">
            <a:avLst/>
          </a:prstGeom>
        </p:spPr>
        <p:txBody>
          <a:bodyPr/>
          <a:lstStyle/>
          <a:p>
            <a:pPr>
              <a:defRPr b="1"/>
            </a:pPr>
            <a:r>
              <a:rPr lang="fr-CA" b="0" dirty="0"/>
              <a:t>2 minutes</a:t>
            </a:r>
          </a:p>
          <a:p>
            <a:pPr>
              <a:defRPr b="1"/>
            </a:pPr>
            <a:endParaRPr lang="fr-CA" b="0" dirty="0"/>
          </a:p>
          <a:p>
            <a:r>
              <a:rPr lang="fr-CA" sz="1200" b="1" dirty="0">
                <a:effectLst/>
                <a:latin typeface="+mj-lt"/>
                <a:ea typeface="+mj-ea"/>
                <a:cs typeface="+mj-cs"/>
                <a:sym typeface="Calibri"/>
              </a:rPr>
              <a:t>Exemple de commentaire</a:t>
            </a:r>
            <a:endParaRPr lang="en-CA" sz="1200" dirty="0">
              <a:effectLst/>
              <a:latin typeface="+mj-lt"/>
              <a:ea typeface="+mj-ea"/>
              <a:cs typeface="+mj-cs"/>
              <a:sym typeface="Calibri"/>
            </a:endParaRPr>
          </a:p>
          <a:p>
            <a:r>
              <a:rPr lang="fr-CA" sz="1200" dirty="0">
                <a:effectLst/>
                <a:latin typeface="+mj-lt"/>
                <a:ea typeface="+mj-ea"/>
                <a:cs typeface="+mj-cs"/>
                <a:sym typeface="Calibri"/>
              </a:rPr>
              <a:t>« </a:t>
            </a:r>
            <a:r>
              <a:rPr lang="fr-CA" sz="1200" dirty="0" err="1">
                <a:effectLst/>
                <a:latin typeface="+mj-lt"/>
                <a:ea typeface="+mj-ea"/>
                <a:cs typeface="+mj-cs"/>
                <a:sym typeface="Calibri"/>
              </a:rPr>
              <a:t>Intersectionnalité</a:t>
            </a:r>
            <a:r>
              <a:rPr lang="fr-CA" sz="1200" dirty="0">
                <a:effectLst/>
                <a:latin typeface="+mj-lt"/>
                <a:ea typeface="+mj-ea"/>
                <a:cs typeface="+mj-cs"/>
                <a:sym typeface="Calibri"/>
              </a:rPr>
              <a:t> » est un terme dont on se sert pour décrire le fait que tous les humains ont une identité complexe et multiple, dont certains éléments s’accompagnent de privilège et d’autres attirent l’oppression, et que cette multiplicité influe sur la perspective qu’a une personne lorsqu’elle évolue dans le </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exte du titre"/>
          <p:cNvSpPr txBox="1">
            <a:spLocks noGrp="1"/>
          </p:cNvSpPr>
          <p:nvPr>
            <p:ph type="title"/>
          </p:nvPr>
        </p:nvSpPr>
        <p:spPr>
          <a:xfrm>
            <a:off x="1524000" y="1122362"/>
            <a:ext cx="9144000" cy="2387601"/>
          </a:xfrm>
          <a:prstGeom prst="rect">
            <a:avLst/>
          </a:prstGeom>
        </p:spPr>
        <p:txBody>
          <a:bodyPr anchor="b"/>
          <a:lstStyle>
            <a:lvl1pPr algn="ctr">
              <a:lnSpc>
                <a:spcPct val="100000"/>
              </a:lnSpc>
              <a:defRPr sz="5000">
                <a:solidFill>
                  <a:srgbClr val="595959"/>
                </a:solidFill>
                <a:latin typeface="Arial"/>
                <a:ea typeface="Arial"/>
                <a:cs typeface="Arial"/>
                <a:sym typeface="Arial"/>
              </a:defRPr>
            </a:lvl1pPr>
          </a:lstStyle>
          <a:p>
            <a:r>
              <a:t>Texte du titre</a:t>
            </a:r>
          </a:p>
        </p:txBody>
      </p:sp>
      <p:sp>
        <p:nvSpPr>
          <p:cNvPr id="12" name="Texte niveau 1…"/>
          <p:cNvSpPr txBox="1">
            <a:spLocks noGrp="1"/>
          </p:cNvSpPr>
          <p:nvPr>
            <p:ph type="body" sz="quarter" idx="1"/>
          </p:nvPr>
        </p:nvSpPr>
        <p:spPr>
          <a:xfrm>
            <a:off x="1524000" y="3602037"/>
            <a:ext cx="9144000" cy="1655763"/>
          </a:xfrm>
          <a:prstGeom prst="rect">
            <a:avLst/>
          </a:prstGeom>
        </p:spPr>
        <p:txBody>
          <a:bodyPr/>
          <a:lstStyle>
            <a:lvl1pPr marL="0" indent="0">
              <a:lnSpc>
                <a:spcPct val="110000"/>
              </a:lnSpc>
              <a:spcBef>
                <a:spcPts val="600"/>
              </a:spcBef>
              <a:buSzTx/>
              <a:buFontTx/>
              <a:buNone/>
              <a:defRPr sz="2200">
                <a:solidFill>
                  <a:srgbClr val="595959"/>
                </a:solidFill>
                <a:latin typeface="Arial"/>
                <a:ea typeface="Arial"/>
                <a:cs typeface="Arial"/>
                <a:sym typeface="Arial"/>
              </a:defRPr>
            </a:lvl1pPr>
            <a:lvl2pPr marL="0" indent="457200">
              <a:lnSpc>
                <a:spcPct val="110000"/>
              </a:lnSpc>
              <a:spcBef>
                <a:spcPts val="600"/>
              </a:spcBef>
              <a:buSzTx/>
              <a:buFontTx/>
              <a:buNone/>
              <a:defRPr sz="2200">
                <a:solidFill>
                  <a:srgbClr val="595959"/>
                </a:solidFill>
                <a:latin typeface="Arial"/>
                <a:ea typeface="Arial"/>
                <a:cs typeface="Arial"/>
                <a:sym typeface="Arial"/>
              </a:defRPr>
            </a:lvl2pPr>
            <a:lvl3pPr marL="0" indent="914400">
              <a:lnSpc>
                <a:spcPct val="110000"/>
              </a:lnSpc>
              <a:spcBef>
                <a:spcPts val="600"/>
              </a:spcBef>
              <a:buSzTx/>
              <a:buFontTx/>
              <a:buNone/>
              <a:defRPr sz="2200">
                <a:solidFill>
                  <a:srgbClr val="595959"/>
                </a:solidFill>
                <a:latin typeface="Arial"/>
                <a:ea typeface="Arial"/>
                <a:cs typeface="Arial"/>
                <a:sym typeface="Arial"/>
              </a:defRPr>
            </a:lvl3pPr>
            <a:lvl4pPr marL="0" indent="1371600">
              <a:lnSpc>
                <a:spcPct val="110000"/>
              </a:lnSpc>
              <a:spcBef>
                <a:spcPts val="600"/>
              </a:spcBef>
              <a:buSzTx/>
              <a:buFontTx/>
              <a:buNone/>
              <a:defRPr sz="2200">
                <a:solidFill>
                  <a:srgbClr val="595959"/>
                </a:solidFill>
                <a:latin typeface="Arial"/>
                <a:ea typeface="Arial"/>
                <a:cs typeface="Arial"/>
                <a:sym typeface="Arial"/>
              </a:defRPr>
            </a:lvl4pPr>
            <a:lvl5pPr marL="0" indent="1828800">
              <a:lnSpc>
                <a:spcPct val="110000"/>
              </a:lnSpc>
              <a:spcBef>
                <a:spcPts val="600"/>
              </a:spcBef>
              <a:buSzTx/>
              <a:buFontTx/>
              <a:buNone/>
              <a:defRPr sz="2200">
                <a:solidFill>
                  <a:srgbClr val="595959"/>
                </a:solidFill>
                <a:latin typeface="Arial"/>
                <a:ea typeface="Arial"/>
                <a:cs typeface="Arial"/>
                <a:sym typeface="Arial"/>
              </a:defRPr>
            </a:lvl5pPr>
          </a:lstStyle>
          <a:p>
            <a:r>
              <a:t>Texte niveau 1</a:t>
            </a:r>
          </a:p>
          <a:p>
            <a:pPr lvl="1"/>
            <a:r>
              <a:t>Texte niveau 2</a:t>
            </a:r>
          </a:p>
          <a:p>
            <a:pPr lvl="2"/>
            <a:r>
              <a:t>Texte niveau 3</a:t>
            </a:r>
          </a:p>
          <a:p>
            <a:pPr lvl="3"/>
            <a:r>
              <a:t>Texte niveau 4</a:t>
            </a:r>
          </a:p>
          <a:p>
            <a:pPr lvl="4"/>
            <a:r>
              <a:t>Texte niveau 5</a:t>
            </a:r>
          </a:p>
        </p:txBody>
      </p:sp>
      <p:sp>
        <p:nvSpPr>
          <p:cNvPr id="13"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exte du titre"/>
          <p:cNvSpPr txBox="1">
            <a:spLocks noGrp="1"/>
          </p:cNvSpPr>
          <p:nvPr>
            <p:ph type="title"/>
          </p:nvPr>
        </p:nvSpPr>
        <p:spPr>
          <a:prstGeom prst="rect">
            <a:avLst/>
          </a:prstGeom>
        </p:spPr>
        <p:txBody>
          <a:bodyPr/>
          <a:lstStyle/>
          <a:p>
            <a:r>
              <a:t>Texte du titre</a:t>
            </a:r>
          </a:p>
        </p:txBody>
      </p:sp>
      <p:sp>
        <p:nvSpPr>
          <p:cNvPr id="93" name="Texte niveau 1…"/>
          <p:cNvSpPr txBox="1">
            <a:spLocks noGrp="1"/>
          </p:cNvSpPr>
          <p:nvPr>
            <p:ph type="body"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94"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exte du titre"/>
          <p:cNvSpPr txBox="1">
            <a:spLocks noGrp="1"/>
          </p:cNvSpPr>
          <p:nvPr>
            <p:ph type="title"/>
          </p:nvPr>
        </p:nvSpPr>
        <p:spPr>
          <a:xfrm>
            <a:off x="8724900" y="365125"/>
            <a:ext cx="2628900" cy="5811838"/>
          </a:xfrm>
          <a:prstGeom prst="rect">
            <a:avLst/>
          </a:prstGeom>
        </p:spPr>
        <p:txBody>
          <a:bodyPr/>
          <a:lstStyle/>
          <a:p>
            <a:r>
              <a:t>Texte du titre</a:t>
            </a:r>
          </a:p>
        </p:txBody>
      </p:sp>
      <p:sp>
        <p:nvSpPr>
          <p:cNvPr id="102" name="Texte niveau 1…"/>
          <p:cNvSpPr txBox="1">
            <a:spLocks noGrp="1"/>
          </p:cNvSpPr>
          <p:nvPr>
            <p:ph type="body" idx="1"/>
          </p:nvPr>
        </p:nvSpPr>
        <p:spPr>
          <a:xfrm>
            <a:off x="838200" y="365125"/>
            <a:ext cx="7734300" cy="5811838"/>
          </a:xfrm>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103"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10" name="Texte du titre"/>
          <p:cNvSpPr txBox="1">
            <a:spLocks noGrp="1"/>
          </p:cNvSpPr>
          <p:nvPr>
            <p:ph type="title"/>
          </p:nvPr>
        </p:nvSpPr>
        <p:spPr>
          <a:xfrm>
            <a:off x="1524000" y="1122362"/>
            <a:ext cx="9144000" cy="2387601"/>
          </a:xfrm>
          <a:prstGeom prst="rect">
            <a:avLst/>
          </a:prstGeom>
        </p:spPr>
        <p:txBody>
          <a:bodyPr anchor="b"/>
          <a:lstStyle>
            <a:lvl1pPr algn="ctr">
              <a:defRPr sz="6000"/>
            </a:lvl1pPr>
          </a:lstStyle>
          <a:p>
            <a:r>
              <a:t>Texte du titre</a:t>
            </a:r>
          </a:p>
        </p:txBody>
      </p:sp>
      <p:sp>
        <p:nvSpPr>
          <p:cNvPr id="111" name="Texte niveau 1…"/>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Texte niveau 1</a:t>
            </a:r>
          </a:p>
          <a:p>
            <a:pPr lvl="1"/>
            <a:r>
              <a:t>Texte niveau 2</a:t>
            </a:r>
          </a:p>
          <a:p>
            <a:pPr lvl="2"/>
            <a:r>
              <a:t>Texte niveau 3</a:t>
            </a:r>
          </a:p>
          <a:p>
            <a:pPr lvl="3"/>
            <a:r>
              <a:t>Texte niveau 4</a:t>
            </a:r>
          </a:p>
          <a:p>
            <a:pPr lvl="4"/>
            <a:r>
              <a:t>Texte niveau 5</a:t>
            </a:r>
          </a:p>
        </p:txBody>
      </p:sp>
      <p:sp>
        <p:nvSpPr>
          <p:cNvPr id="112"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exte du titre"/>
          <p:cNvSpPr txBox="1">
            <a:spLocks noGrp="1"/>
          </p:cNvSpPr>
          <p:nvPr>
            <p:ph type="title"/>
          </p:nvPr>
        </p:nvSpPr>
        <p:spPr>
          <a:prstGeom prst="rect">
            <a:avLst/>
          </a:prstGeom>
        </p:spPr>
        <p:txBody>
          <a:bodyPr/>
          <a:lstStyle/>
          <a:p>
            <a:r>
              <a:t>Texte du titre</a:t>
            </a:r>
          </a:p>
        </p:txBody>
      </p:sp>
      <p:sp>
        <p:nvSpPr>
          <p:cNvPr id="21" name="Texte niveau 1…"/>
          <p:cNvSpPr txBox="1">
            <a:spLocks noGrp="1"/>
          </p:cNvSpPr>
          <p:nvPr>
            <p:ph type="body"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22"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exte du titre"/>
          <p:cNvSpPr txBox="1">
            <a:spLocks noGrp="1"/>
          </p:cNvSpPr>
          <p:nvPr>
            <p:ph type="title"/>
          </p:nvPr>
        </p:nvSpPr>
        <p:spPr>
          <a:xfrm>
            <a:off x="831850" y="1709738"/>
            <a:ext cx="10515600" cy="2852737"/>
          </a:xfrm>
          <a:prstGeom prst="rect">
            <a:avLst/>
          </a:prstGeom>
        </p:spPr>
        <p:txBody>
          <a:bodyPr anchor="b"/>
          <a:lstStyle>
            <a:lvl1pPr>
              <a:lnSpc>
                <a:spcPct val="100000"/>
              </a:lnSpc>
              <a:defRPr sz="3600">
                <a:solidFill>
                  <a:srgbClr val="414142"/>
                </a:solidFill>
                <a:latin typeface="Arial"/>
                <a:ea typeface="Arial"/>
                <a:cs typeface="Arial"/>
                <a:sym typeface="Arial"/>
              </a:defRPr>
            </a:lvl1pPr>
          </a:lstStyle>
          <a:p>
            <a:r>
              <a:t>Texte du titre</a:t>
            </a:r>
          </a:p>
        </p:txBody>
      </p:sp>
      <p:sp>
        <p:nvSpPr>
          <p:cNvPr id="30" name="Texte niveau 1…"/>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Texte niveau 1</a:t>
            </a:r>
          </a:p>
          <a:p>
            <a:pPr lvl="1"/>
            <a:r>
              <a:t>Texte niveau 2</a:t>
            </a:r>
          </a:p>
          <a:p>
            <a:pPr lvl="2"/>
            <a:r>
              <a:t>Texte niveau 3</a:t>
            </a:r>
          </a:p>
          <a:p>
            <a:pPr lvl="3"/>
            <a:r>
              <a:t>Texte niveau 4</a:t>
            </a:r>
          </a:p>
          <a:p>
            <a:pPr lvl="4"/>
            <a:r>
              <a:t>Texte niveau 5</a:t>
            </a:r>
          </a:p>
        </p:txBody>
      </p:sp>
      <p:sp>
        <p:nvSpPr>
          <p:cNvPr id="31"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exte du titre"/>
          <p:cNvSpPr txBox="1">
            <a:spLocks noGrp="1"/>
          </p:cNvSpPr>
          <p:nvPr>
            <p:ph type="title"/>
          </p:nvPr>
        </p:nvSpPr>
        <p:spPr>
          <a:prstGeom prst="rect">
            <a:avLst/>
          </a:prstGeom>
        </p:spPr>
        <p:txBody>
          <a:bodyPr/>
          <a:lstStyle/>
          <a:p>
            <a:r>
              <a:t>Texte du titre</a:t>
            </a:r>
          </a:p>
        </p:txBody>
      </p:sp>
      <p:sp>
        <p:nvSpPr>
          <p:cNvPr id="39" name="Texte niveau 1…"/>
          <p:cNvSpPr txBox="1">
            <a:spLocks noGrp="1"/>
          </p:cNvSpPr>
          <p:nvPr>
            <p:ph type="body" sz="half" idx="1"/>
          </p:nvPr>
        </p:nvSpPr>
        <p:spPr>
          <a:xfrm>
            <a:off x="838200" y="1825625"/>
            <a:ext cx="5181600" cy="4351338"/>
          </a:xfrm>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40"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exte du titre"/>
          <p:cNvSpPr txBox="1">
            <a:spLocks noGrp="1"/>
          </p:cNvSpPr>
          <p:nvPr>
            <p:ph type="title"/>
          </p:nvPr>
        </p:nvSpPr>
        <p:spPr>
          <a:xfrm>
            <a:off x="839787" y="365125"/>
            <a:ext cx="10515601" cy="1325563"/>
          </a:xfrm>
          <a:prstGeom prst="rect">
            <a:avLst/>
          </a:prstGeom>
        </p:spPr>
        <p:txBody>
          <a:bodyPr/>
          <a:lstStyle/>
          <a:p>
            <a:r>
              <a:t>Texte du titre</a:t>
            </a:r>
          </a:p>
        </p:txBody>
      </p:sp>
      <p:sp>
        <p:nvSpPr>
          <p:cNvPr id="48" name="Texte niveau 1…"/>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Texte niveau 1</a:t>
            </a:r>
          </a:p>
          <a:p>
            <a:pPr lvl="1"/>
            <a:r>
              <a:t>Texte niveau 2</a:t>
            </a:r>
          </a:p>
          <a:p>
            <a:pPr lvl="2"/>
            <a:r>
              <a:t>Texte niveau 3</a:t>
            </a:r>
          </a:p>
          <a:p>
            <a:pPr lvl="3"/>
            <a:r>
              <a:t>Texte niveau 4</a:t>
            </a:r>
          </a:p>
          <a:p>
            <a:pPr lvl="4"/>
            <a:r>
              <a:t>Texte niveau 5</a:t>
            </a:r>
          </a:p>
        </p:txBody>
      </p:sp>
      <p:sp>
        <p:nvSpPr>
          <p:cNvPr id="49" name="Text Placeholder 4"/>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exte du titre"/>
          <p:cNvSpPr txBox="1">
            <a:spLocks noGrp="1"/>
          </p:cNvSpPr>
          <p:nvPr>
            <p:ph type="title"/>
          </p:nvPr>
        </p:nvSpPr>
        <p:spPr>
          <a:prstGeom prst="rect">
            <a:avLst/>
          </a:prstGeom>
        </p:spPr>
        <p:txBody>
          <a:bodyPr/>
          <a:lstStyle/>
          <a:p>
            <a:r>
              <a:t>Texte du titre</a:t>
            </a:r>
          </a:p>
        </p:txBody>
      </p:sp>
      <p:sp>
        <p:nvSpPr>
          <p:cNvPr id="58"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exte du titre"/>
          <p:cNvSpPr txBox="1">
            <a:spLocks noGrp="1"/>
          </p:cNvSpPr>
          <p:nvPr>
            <p:ph type="title"/>
          </p:nvPr>
        </p:nvSpPr>
        <p:spPr>
          <a:xfrm>
            <a:off x="839787" y="457200"/>
            <a:ext cx="3932239" cy="1600200"/>
          </a:xfrm>
          <a:prstGeom prst="rect">
            <a:avLst/>
          </a:prstGeom>
        </p:spPr>
        <p:txBody>
          <a:bodyPr anchor="b"/>
          <a:lstStyle>
            <a:lvl1pPr algn="ctr">
              <a:lnSpc>
                <a:spcPct val="110000"/>
              </a:lnSpc>
              <a:spcBef>
                <a:spcPts val="600"/>
              </a:spcBef>
              <a:defRPr sz="2200">
                <a:solidFill>
                  <a:srgbClr val="0070C0"/>
                </a:solidFill>
                <a:latin typeface="Arial"/>
                <a:ea typeface="Arial"/>
                <a:cs typeface="Arial"/>
                <a:sym typeface="Arial"/>
              </a:defRPr>
            </a:lvl1pPr>
          </a:lstStyle>
          <a:p>
            <a:r>
              <a:t>Texte du titre</a:t>
            </a:r>
          </a:p>
        </p:txBody>
      </p:sp>
      <p:sp>
        <p:nvSpPr>
          <p:cNvPr id="73" name="Texte niveau 1…"/>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Texte niveau 1</a:t>
            </a:r>
          </a:p>
          <a:p>
            <a:pPr lvl="1"/>
            <a:r>
              <a:t>Texte niveau 2</a:t>
            </a:r>
          </a:p>
          <a:p>
            <a:pPr lvl="2"/>
            <a:r>
              <a:t>Texte niveau 3</a:t>
            </a:r>
          </a:p>
          <a:p>
            <a:pPr lvl="3"/>
            <a:r>
              <a:t>Texte niveau 4</a:t>
            </a:r>
          </a:p>
          <a:p>
            <a:pPr lvl="4"/>
            <a:r>
              <a:t>Texte niveau 5</a:t>
            </a:r>
          </a:p>
        </p:txBody>
      </p:sp>
      <p:sp>
        <p:nvSpPr>
          <p:cNvPr id="74" name="Text Placeholder 3"/>
          <p:cNvSpPr>
            <a:spLocks noGrp="1"/>
          </p:cNvSpPr>
          <p:nvPr>
            <p:ph type="body" sz="quarter" idx="13"/>
          </p:nvPr>
        </p:nvSpPr>
        <p:spPr>
          <a:xfrm>
            <a:off x="839787" y="2057400"/>
            <a:ext cx="3932238" cy="3811588"/>
          </a:xfrm>
          <a:prstGeom prst="rect">
            <a:avLst/>
          </a:prstGeom>
        </p:spPr>
        <p:txBody>
          <a:bodyPr/>
          <a:lstStyle/>
          <a:p>
            <a:pPr marL="0" indent="0">
              <a:buSzTx/>
              <a:buFontTx/>
              <a:buNone/>
              <a:defRPr sz="1600"/>
            </a:pPr>
            <a:endParaRPr/>
          </a:p>
        </p:txBody>
      </p:sp>
      <p:sp>
        <p:nvSpPr>
          <p:cNvPr id="75"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exte du titre"/>
          <p:cNvSpPr txBox="1">
            <a:spLocks noGrp="1"/>
          </p:cNvSpPr>
          <p:nvPr>
            <p:ph type="title"/>
          </p:nvPr>
        </p:nvSpPr>
        <p:spPr>
          <a:xfrm>
            <a:off x="839787" y="457200"/>
            <a:ext cx="3932239" cy="1600200"/>
          </a:xfrm>
          <a:prstGeom prst="rect">
            <a:avLst/>
          </a:prstGeom>
        </p:spPr>
        <p:txBody>
          <a:bodyPr anchor="b"/>
          <a:lstStyle>
            <a:lvl1pPr algn="ctr">
              <a:lnSpc>
                <a:spcPct val="110000"/>
              </a:lnSpc>
              <a:spcBef>
                <a:spcPts val="600"/>
              </a:spcBef>
              <a:defRPr sz="2200">
                <a:solidFill>
                  <a:srgbClr val="0070C0"/>
                </a:solidFill>
                <a:latin typeface="Arial"/>
                <a:ea typeface="Arial"/>
                <a:cs typeface="Arial"/>
                <a:sym typeface="Arial"/>
              </a:defRPr>
            </a:lvl1pPr>
          </a:lstStyle>
          <a:p>
            <a:r>
              <a:t>Texte du titre</a:t>
            </a:r>
          </a:p>
        </p:txBody>
      </p:sp>
      <p:sp>
        <p:nvSpPr>
          <p:cNvPr id="83" name="Picture Placeholder 2"/>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Texte niveau 1…"/>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Texte niveau 1</a:t>
            </a:r>
          </a:p>
          <a:p>
            <a:pPr lvl="1"/>
            <a:r>
              <a:t>Texte niveau 2</a:t>
            </a:r>
          </a:p>
          <a:p>
            <a:pPr lvl="2"/>
            <a:r>
              <a:t>Texte niveau 3</a:t>
            </a:r>
          </a:p>
          <a:p>
            <a:pPr lvl="3"/>
            <a:r>
              <a:t>Texte niveau 4</a:t>
            </a:r>
          </a:p>
          <a:p>
            <a:pPr lvl="4"/>
            <a:r>
              <a:t>Texte niveau 5</a:t>
            </a:r>
          </a:p>
        </p:txBody>
      </p:sp>
      <p:sp>
        <p:nvSpPr>
          <p:cNvPr id="85" name="Numéro de diapositive"/>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e du titre"/>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Texte du titre</a:t>
            </a:r>
          </a:p>
        </p:txBody>
      </p:sp>
      <p:sp>
        <p:nvSpPr>
          <p:cNvPr id="3" name="Texte niveau 1…"/>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Texte niveau 1</a:t>
            </a:r>
          </a:p>
          <a:p>
            <a:pPr lvl="1"/>
            <a:r>
              <a:t>Texte niveau 2</a:t>
            </a:r>
          </a:p>
          <a:p>
            <a:pPr lvl="2"/>
            <a:r>
              <a:t>Texte niveau 3</a:t>
            </a:r>
          </a:p>
          <a:p>
            <a:pPr lvl="3"/>
            <a:r>
              <a:t>Texte niveau 4</a:t>
            </a:r>
          </a:p>
          <a:p>
            <a:pPr lvl="4"/>
            <a:r>
              <a:t>Texte niveau 5</a:t>
            </a:r>
          </a:p>
        </p:txBody>
      </p:sp>
      <p:sp>
        <p:nvSpPr>
          <p:cNvPr id="4" name="Numéro de diapositive"/>
          <p:cNvSpPr txBox="1">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latin typeface="+mj-lt"/>
                <a:ea typeface="+mj-ea"/>
                <a:cs typeface="+mj-cs"/>
                <a:sym typeface="Calibri"/>
              </a:defRPr>
            </a:lvl1pPr>
          </a:lstStyle>
          <a:p>
            <a:fld id="{86CB4B4D-7CA3-9044-876B-883B54F8677D}"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youtu.be/Uao1g63_KSM" TargetMode="External"/><Relationship Id="rId4" Type="http://schemas.openxmlformats.org/officeDocument/2006/relationships/hyperlink" Target="https://youtu.be/su4bXbYTuRo"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85220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363" y="472094"/>
            <a:ext cx="1920231" cy="2085371"/>
          </a:xfrm>
          <a:prstGeom prst="rect">
            <a:avLst/>
          </a:prstGeom>
        </p:spPr>
      </p:pic>
      <p:sp>
        <p:nvSpPr>
          <p:cNvPr id="6" name="TextBox 5"/>
          <p:cNvSpPr txBox="1"/>
          <p:nvPr/>
        </p:nvSpPr>
        <p:spPr>
          <a:xfrm>
            <a:off x="0" y="2709096"/>
            <a:ext cx="12192000" cy="553998"/>
          </a:xfrm>
          <a:prstGeom prst="rect">
            <a:avLst/>
          </a:prstGeom>
          <a:noFill/>
        </p:spPr>
        <p:txBody>
          <a:bodyPr wrap="square" rtlCol="0">
            <a:spAutoFit/>
          </a:bodyPr>
          <a:lstStyle/>
          <a:p>
            <a:pPr algn="ctr"/>
            <a:r>
              <a:rPr lang="en-US" sz="3000" dirty="0">
                <a:solidFill>
                  <a:schemeClr val="tx1">
                    <a:lumMod val="65000"/>
                    <a:lumOff val="35000"/>
                  </a:schemeClr>
                </a:solidFill>
                <a:latin typeface="Arial" charset="0"/>
                <a:ea typeface="Arial" charset="0"/>
                <a:cs typeface="Arial" charset="0"/>
              </a:rPr>
              <a:t>Modules </a:t>
            </a:r>
            <a:r>
              <a:rPr lang="fr-CA" sz="3000" dirty="0">
                <a:solidFill>
                  <a:schemeClr val="tx1">
                    <a:lumMod val="65000"/>
                    <a:lumOff val="35000"/>
                  </a:schemeClr>
                </a:solidFill>
                <a:latin typeface="Arial" charset="0"/>
                <a:ea typeface="Arial" charset="0"/>
                <a:cs typeface="Arial" charset="0"/>
              </a:rPr>
              <a:t>d’apprentissage</a:t>
            </a:r>
            <a:r>
              <a:rPr lang="en-US" sz="3000" dirty="0">
                <a:solidFill>
                  <a:schemeClr val="tx1">
                    <a:lumMod val="65000"/>
                    <a:lumOff val="35000"/>
                  </a:schemeClr>
                </a:solidFill>
                <a:latin typeface="Arial" charset="0"/>
                <a:ea typeface="Arial" charset="0"/>
                <a:cs typeface="Arial" charset="0"/>
              </a:rPr>
              <a:t> </a:t>
            </a:r>
          </a:p>
        </p:txBody>
      </p:sp>
      <p:sp>
        <p:nvSpPr>
          <p:cNvPr id="8" name="Rectangle 7"/>
          <p:cNvSpPr/>
          <p:nvPr/>
        </p:nvSpPr>
        <p:spPr>
          <a:xfrm>
            <a:off x="0" y="6086475"/>
            <a:ext cx="12192000" cy="77152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10" name="TextBox 9"/>
          <p:cNvSpPr txBox="1"/>
          <p:nvPr/>
        </p:nvSpPr>
        <p:spPr>
          <a:xfrm>
            <a:off x="1446" y="6282067"/>
            <a:ext cx="12204842" cy="461665"/>
          </a:xfrm>
          <a:prstGeom prst="rect">
            <a:avLst/>
          </a:prstGeom>
          <a:noFill/>
        </p:spPr>
        <p:txBody>
          <a:bodyPr wrap="square" rtlCol="0">
            <a:spAutoFit/>
          </a:bodyPr>
          <a:lstStyle/>
          <a:p>
            <a:pPr algn="ctr"/>
            <a:r>
              <a:rPr lang="en-US" sz="2400" spc="100" err="1">
                <a:solidFill>
                  <a:schemeClr val="bg1"/>
                </a:solidFill>
                <a:latin typeface="Arial" charset="0"/>
                <a:ea typeface="Arial" charset="0"/>
                <a:cs typeface="Arial" charset="0"/>
              </a:rPr>
              <a:t>SOGIeducation.org</a:t>
            </a:r>
            <a:r>
              <a:rPr lang="en-US" sz="2400" spc="100">
                <a:solidFill>
                  <a:schemeClr val="bg1"/>
                </a:solidFill>
                <a:latin typeface="Arial" charset="0"/>
                <a:ea typeface="Arial" charset="0"/>
                <a:cs typeface="Arial" charset="0"/>
              </a:rPr>
              <a:t>                                                                               #sogi123</a:t>
            </a:r>
          </a:p>
        </p:txBody>
      </p:sp>
      <p:sp>
        <p:nvSpPr>
          <p:cNvPr id="3" name="Rectangle 2"/>
          <p:cNvSpPr/>
          <p:nvPr/>
        </p:nvSpPr>
        <p:spPr>
          <a:xfrm>
            <a:off x="-14288" y="3253361"/>
            <a:ext cx="12206288" cy="923330"/>
          </a:xfrm>
          <a:prstGeom prst="rect">
            <a:avLst/>
          </a:prstGeom>
        </p:spPr>
        <p:txBody>
          <a:bodyPr wrap="square">
            <a:spAutoFit/>
          </a:bodyPr>
          <a:lstStyle/>
          <a:p>
            <a:pPr algn="ctr"/>
            <a:r>
              <a:rPr lang="en-US" sz="5000" dirty="0" err="1">
                <a:solidFill>
                  <a:schemeClr val="tx1">
                    <a:lumMod val="65000"/>
                    <a:lumOff val="35000"/>
                  </a:schemeClr>
                </a:solidFill>
                <a:latin typeface="Arial" charset="0"/>
                <a:ea typeface="Arial" charset="0"/>
                <a:cs typeface="Arial" charset="0"/>
              </a:rPr>
              <a:t>Intersectionnalité</a:t>
            </a:r>
            <a:r>
              <a:rPr lang="en-CA" sz="5400" dirty="0"/>
              <a:t> </a:t>
            </a:r>
            <a:endParaRPr lang="en-US" sz="5000" dirty="0">
              <a:solidFill>
                <a:schemeClr val="tx1">
                  <a:lumMod val="65000"/>
                  <a:lumOff val="35000"/>
                </a:schemeClr>
              </a:solidFill>
              <a:latin typeface="Arial" charset="0"/>
              <a:ea typeface="Arial" charset="0"/>
              <a:cs typeface="Arial"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96458" y="3414725"/>
            <a:ext cx="1873234" cy="2004196"/>
          </a:xfrm>
          <a:prstGeom prst="rect">
            <a:avLst/>
          </a:prstGeom>
        </p:spPr>
      </p:pic>
    </p:spTree>
    <p:extLst>
      <p:ext uri="{BB962C8B-B14F-4D97-AF65-F5344CB8AC3E}">
        <p14:creationId xmlns:p14="http://schemas.microsoft.com/office/powerpoint/2010/main" val="421533143"/>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205" name="Picture 3" descr="Picture 3"/>
          <p:cNvPicPr>
            <a:picLocks noChangeAspect="1"/>
          </p:cNvPicPr>
          <p:nvPr/>
        </p:nvPicPr>
        <p:blipFill>
          <a:blip r:embed="rId3"/>
          <a:stretch>
            <a:fillRect/>
          </a:stretch>
        </p:blipFill>
        <p:spPr>
          <a:xfrm>
            <a:off x="265326" y="344256"/>
            <a:ext cx="713055" cy="774378"/>
          </a:xfrm>
          <a:prstGeom prst="rect">
            <a:avLst/>
          </a:prstGeom>
          <a:ln w="12700">
            <a:miter lim="400000"/>
          </a:ln>
        </p:spPr>
      </p:pic>
      <p:sp>
        <p:nvSpPr>
          <p:cNvPr id="206"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207" name="TextBox 6"/>
          <p:cNvSpPr txBox="1"/>
          <p:nvPr/>
        </p:nvSpPr>
        <p:spPr>
          <a:xfrm>
            <a:off x="925200" y="2581200"/>
            <a:ext cx="9088113" cy="342741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lnSpc>
                <a:spcPct val="110000"/>
              </a:lnSpc>
              <a:spcBef>
                <a:spcPts val="600"/>
              </a:spcBef>
              <a:defRPr sz="2200">
                <a:solidFill>
                  <a:srgbClr val="0070C0"/>
                </a:solidFill>
              </a:defRPr>
            </a:lvl1pPr>
          </a:lstStyle>
          <a:p>
            <a:pPr algn="l"/>
            <a:r>
              <a:rPr lang="fr-CA" dirty="0"/>
              <a:t>Notes Importantes:</a:t>
            </a:r>
          </a:p>
          <a:p>
            <a:pPr marL="444500" indent="-228600" algn="l">
              <a:buSzPct val="100000"/>
              <a:buFontTx/>
              <a:buChar char="•"/>
              <a:defRPr sz="2200">
                <a:solidFill>
                  <a:srgbClr val="595959"/>
                </a:solidFill>
              </a:defRPr>
            </a:pPr>
            <a:r>
              <a:rPr lang="fr-CA" dirty="0"/>
              <a:t>Le concept d’</a:t>
            </a:r>
            <a:r>
              <a:rPr lang="fr-CA" dirty="0" err="1"/>
              <a:t>intersectionnalité</a:t>
            </a:r>
            <a:r>
              <a:rPr lang="fr-CA" dirty="0"/>
              <a:t> est </a:t>
            </a:r>
            <a:r>
              <a:rPr lang="fr-CA" dirty="0" err="1"/>
              <a:t>different</a:t>
            </a:r>
            <a:r>
              <a:rPr lang="fr-CA" dirty="0"/>
              <a:t> de celui de diversité</a:t>
            </a:r>
            <a:endParaRPr lang="en" dirty="0"/>
          </a:p>
          <a:p>
            <a:pPr marL="444500" indent="-228600" algn="l">
              <a:buSzPct val="100000"/>
              <a:buChar char="•"/>
              <a:defRPr sz="2200">
                <a:solidFill>
                  <a:srgbClr val="595959"/>
                </a:solidFill>
              </a:defRPr>
            </a:pPr>
            <a:r>
              <a:rPr lang="fr-CA" dirty="0"/>
              <a:t>Tout le monde a des identités </a:t>
            </a:r>
            <a:r>
              <a:rPr lang="fr-CA" dirty="0" err="1"/>
              <a:t>intersectionnelles</a:t>
            </a:r>
            <a:r>
              <a:rPr lang="fr-CA" dirty="0"/>
              <a:t> </a:t>
            </a:r>
          </a:p>
          <a:p>
            <a:pPr marL="444500" indent="-228600" algn="l">
              <a:buSzPct val="100000"/>
              <a:buChar char="•"/>
              <a:defRPr sz="2200">
                <a:solidFill>
                  <a:srgbClr val="595959"/>
                </a:solidFill>
              </a:defRPr>
            </a:pPr>
            <a:r>
              <a:rPr lang="fr-CA" dirty="0"/>
              <a:t>Certaines identités </a:t>
            </a:r>
            <a:r>
              <a:rPr lang="fr-CA" dirty="0" err="1"/>
              <a:t>intersectionnelles</a:t>
            </a:r>
            <a:r>
              <a:rPr lang="fr-CA" dirty="0"/>
              <a:t> profitent de plus de privilèges que d’autres</a:t>
            </a:r>
            <a:r>
              <a:rPr lang="en-CA" dirty="0"/>
              <a:t> </a:t>
            </a:r>
          </a:p>
          <a:p>
            <a:pPr marL="444500" indent="-228600" algn="l">
              <a:buSzPct val="100000"/>
              <a:buChar char="•"/>
              <a:defRPr sz="2200">
                <a:solidFill>
                  <a:srgbClr val="595959"/>
                </a:solidFill>
              </a:defRPr>
            </a:pPr>
            <a:r>
              <a:rPr lang="en" dirty="0"/>
              <a:t>Some intersecting identities are more privileged than others</a:t>
            </a:r>
          </a:p>
          <a:p>
            <a:pPr marL="444500" indent="-228600" algn="l">
              <a:buSzPct val="100000"/>
              <a:buFontTx/>
              <a:buChar char="•"/>
              <a:defRPr sz="2200">
                <a:solidFill>
                  <a:srgbClr val="595959"/>
                </a:solidFill>
              </a:defRPr>
            </a:pPr>
            <a:r>
              <a:rPr lang="fr-FR" dirty="0"/>
              <a:t>Vous pouvez vivre en même temps l'oppression et les privilèges en fonction de vos identités.</a:t>
            </a:r>
            <a:endParaRPr lang="en" dirty="0"/>
          </a:p>
        </p:txBody>
      </p:sp>
      <p:sp>
        <p:nvSpPr>
          <p:cNvPr id="208" name="TextBox 10"/>
          <p:cNvSpPr txBox="1"/>
          <p:nvPr/>
        </p:nvSpPr>
        <p:spPr>
          <a:xfrm>
            <a:off x="1446" y="6282066"/>
            <a:ext cx="12204842" cy="43707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spc="100">
                <a:solidFill>
                  <a:srgbClr val="FFFFFF"/>
                </a:solidFill>
              </a:defRPr>
            </a:lvl1pPr>
          </a:lstStyle>
          <a:p>
            <a:r>
              <a:rPr dirty="0" err="1"/>
              <a:t>SOGIeducation.org</a:t>
            </a:r>
            <a:r>
              <a:rPr dirty="0"/>
              <a:t>                                                                               #sogi123</a:t>
            </a:r>
          </a:p>
        </p:txBody>
      </p:sp>
      <p:sp>
        <p:nvSpPr>
          <p:cNvPr id="209" name="TextBox 9"/>
          <p:cNvSpPr txBox="1"/>
          <p:nvPr/>
        </p:nvSpPr>
        <p:spPr>
          <a:xfrm>
            <a:off x="924802" y="1645613"/>
            <a:ext cx="10358130" cy="120032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a:solidFill>
                  <a:srgbClr val="414142"/>
                </a:solidFill>
              </a:defRPr>
            </a:lvl1pPr>
          </a:lstStyle>
          <a:p>
            <a:r>
              <a:rPr lang="fr-CA" dirty="0" err="1"/>
              <a:t>Intersectionnalité</a:t>
            </a:r>
            <a:endParaRPr lang="en-CA" dirty="0"/>
          </a:p>
          <a:p>
            <a:endParaRPr dirty="0"/>
          </a:p>
        </p:txBody>
      </p:sp>
      <p:pic>
        <p:nvPicPr>
          <p:cNvPr id="8" name="Picture 4" descr="Picture 4">
            <a:extLst>
              <a:ext uri="{FF2B5EF4-FFF2-40B4-BE49-F238E27FC236}">
                <a16:creationId xmlns:a16="http://schemas.microsoft.com/office/drawing/2014/main" id="{BE02D81B-7C19-3F48-BE30-09C744FE9565}"/>
              </a:ext>
            </a:extLst>
          </p:cNvPr>
          <p:cNvPicPr>
            <a:picLocks noChangeAspect="1"/>
          </p:cNvPicPr>
          <p:nvPr/>
        </p:nvPicPr>
        <p:blipFill>
          <a:blip r:embed="rId4"/>
          <a:stretch>
            <a:fillRect/>
          </a:stretch>
        </p:blipFill>
        <p:spPr>
          <a:xfrm>
            <a:off x="10013313" y="3812643"/>
            <a:ext cx="1861497" cy="1759243"/>
          </a:xfrm>
          <a:prstGeom prst="rect">
            <a:avLst/>
          </a:prstGeom>
          <a:ln w="12700">
            <a:miter lim="400000"/>
          </a:ln>
        </p:spPr>
      </p:pic>
    </p:spTree>
    <p:extLst>
      <p:ext uri="{BB962C8B-B14F-4D97-AF65-F5344CB8AC3E}">
        <p14:creationId xmlns:p14="http://schemas.microsoft.com/office/powerpoint/2010/main" val="98086627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dirty="0"/>
          </a:p>
        </p:txBody>
      </p:sp>
      <p:pic>
        <p:nvPicPr>
          <p:cNvPr id="227" name="Picture 3" descr="Picture 3"/>
          <p:cNvPicPr>
            <a:picLocks noChangeAspect="1"/>
          </p:cNvPicPr>
          <p:nvPr/>
        </p:nvPicPr>
        <p:blipFill>
          <a:blip r:embed="rId3"/>
          <a:stretch>
            <a:fillRect/>
          </a:stretch>
        </p:blipFill>
        <p:spPr>
          <a:xfrm>
            <a:off x="265326" y="344256"/>
            <a:ext cx="713055" cy="774378"/>
          </a:xfrm>
          <a:prstGeom prst="rect">
            <a:avLst/>
          </a:prstGeom>
          <a:ln w="12700">
            <a:miter lim="400000"/>
          </a:ln>
        </p:spPr>
      </p:pic>
      <p:sp>
        <p:nvSpPr>
          <p:cNvPr id="228" name="Rectangle 7"/>
          <p:cNvSpPr/>
          <p:nvPr/>
        </p:nvSpPr>
        <p:spPr>
          <a:xfrm>
            <a:off x="0" y="6174890"/>
            <a:ext cx="12192000" cy="685801"/>
          </a:xfrm>
          <a:prstGeom prst="rect">
            <a:avLst/>
          </a:prstGeom>
          <a:solidFill>
            <a:srgbClr val="808080"/>
          </a:solidFill>
          <a:ln w="12700">
            <a:miter lim="400000"/>
          </a:ln>
        </p:spPr>
        <p:txBody>
          <a:bodyPr lIns="45719" rIns="45719" anchor="ctr"/>
          <a:lstStyle/>
          <a:p>
            <a:pPr algn="ctr">
              <a:defRPr sz="1800">
                <a:solidFill>
                  <a:srgbClr val="FFFFFF"/>
                </a:solidFill>
              </a:defRPr>
            </a:pPr>
            <a:endParaRPr dirty="0"/>
          </a:p>
        </p:txBody>
      </p:sp>
      <p:sp>
        <p:nvSpPr>
          <p:cNvPr id="229" name="TextBox 9"/>
          <p:cNvSpPr txBox="1"/>
          <p:nvPr/>
        </p:nvSpPr>
        <p:spPr>
          <a:xfrm>
            <a:off x="924591" y="1657624"/>
            <a:ext cx="11213622"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r>
              <a:rPr dirty="0"/>
              <a:t>Video: </a:t>
            </a:r>
            <a:r>
              <a:rPr lang="fr-CA" dirty="0"/>
              <a:t>OSIG + i</a:t>
            </a:r>
            <a:r>
              <a:rPr dirty="0" err="1"/>
              <a:t>ntersection</a:t>
            </a:r>
            <a:r>
              <a:rPr lang="en-CA" dirty="0" err="1"/>
              <a:t>nalité</a:t>
            </a:r>
            <a:r>
              <a:rPr dirty="0"/>
              <a:t> (12 min)</a:t>
            </a:r>
          </a:p>
        </p:txBody>
      </p:sp>
      <p:sp>
        <p:nvSpPr>
          <p:cNvPr id="230" name="TextBox 10"/>
          <p:cNvSpPr txBox="1"/>
          <p:nvPr/>
        </p:nvSpPr>
        <p:spPr>
          <a:xfrm>
            <a:off x="1446" y="6282066"/>
            <a:ext cx="12204842" cy="43707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spc="100">
                <a:solidFill>
                  <a:srgbClr val="FFFFFF"/>
                </a:solidFill>
              </a:defRPr>
            </a:lvl1pPr>
          </a:lstStyle>
          <a:p>
            <a:r>
              <a:rPr dirty="0" err="1"/>
              <a:t>SOGIeducation.org</a:t>
            </a:r>
            <a:r>
              <a:t>                                                                               #sogi123</a:t>
            </a:r>
          </a:p>
        </p:txBody>
      </p:sp>
      <p:sp>
        <p:nvSpPr>
          <p:cNvPr id="231" name="Rectangle 2"/>
          <p:cNvSpPr txBox="1"/>
          <p:nvPr/>
        </p:nvSpPr>
        <p:spPr>
          <a:xfrm>
            <a:off x="925200" y="2581200"/>
            <a:ext cx="9046114" cy="2079352"/>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lnSpc>
                <a:spcPct val="110000"/>
              </a:lnSpc>
              <a:spcBef>
                <a:spcPts val="600"/>
              </a:spcBef>
              <a:defRPr sz="2200">
                <a:solidFill>
                  <a:srgbClr val="0070C0"/>
                </a:solidFill>
              </a:defRPr>
            </a:pPr>
            <a:r>
              <a:rPr lang="fr-CA" sz="2200" dirty="0"/>
              <a:t>Pendant que vous regardez la vidéo, réfléchir à les </a:t>
            </a:r>
            <a:r>
              <a:rPr lang="en-CA" dirty="0"/>
              <a:t>questions </a:t>
            </a:r>
            <a:r>
              <a:rPr lang="en-CA" dirty="0" err="1"/>
              <a:t>suivantes</a:t>
            </a:r>
            <a:r>
              <a:rPr lang="en-CA" dirty="0"/>
              <a:t>:</a:t>
            </a:r>
            <a:endParaRPr dirty="0"/>
          </a:p>
          <a:p>
            <a:pPr marL="457200" indent="-457200">
              <a:lnSpc>
                <a:spcPct val="110000"/>
              </a:lnSpc>
              <a:spcBef>
                <a:spcPts val="600"/>
              </a:spcBef>
              <a:buSzPct val="100000"/>
              <a:buAutoNum type="arabicPeriod"/>
              <a:defRPr sz="2200">
                <a:solidFill>
                  <a:srgbClr val="595959"/>
                </a:solidFill>
              </a:defRPr>
            </a:pPr>
            <a:r>
              <a:rPr lang="en-CA" dirty="0" err="1"/>
              <a:t>Quelles</a:t>
            </a:r>
            <a:r>
              <a:rPr lang="en-CA" dirty="0"/>
              <a:t> </a:t>
            </a:r>
            <a:r>
              <a:rPr lang="en-CA" dirty="0" err="1"/>
              <a:t>autres</a:t>
            </a:r>
            <a:r>
              <a:rPr lang="en-CA" dirty="0"/>
              <a:t> </a:t>
            </a:r>
            <a:r>
              <a:rPr lang="fr-CA" sz="2200" dirty="0"/>
              <a:t>manières d’inclure du contenu lié à l’OSIG et à l’</a:t>
            </a:r>
            <a:r>
              <a:rPr lang="fr-CA" sz="2200" dirty="0" err="1"/>
              <a:t>intersectionnalité</a:t>
            </a:r>
            <a:r>
              <a:rPr lang="fr-CA" sz="2200" dirty="0"/>
              <a:t> dans votre classe</a:t>
            </a:r>
            <a:r>
              <a:rPr lang="en-CA" sz="2200" dirty="0"/>
              <a:t>?</a:t>
            </a:r>
          </a:p>
          <a:p>
            <a:pPr marL="457200" indent="-457200">
              <a:lnSpc>
                <a:spcPct val="110000"/>
              </a:lnSpc>
              <a:spcBef>
                <a:spcPts val="600"/>
              </a:spcBef>
              <a:buSzPct val="100000"/>
              <a:buAutoNum type="arabicPeriod"/>
              <a:defRPr sz="2200">
                <a:solidFill>
                  <a:srgbClr val="595959"/>
                </a:solidFill>
              </a:defRPr>
            </a:pPr>
            <a:r>
              <a:rPr lang="fr-CA" sz="2200" dirty="0"/>
              <a:t>Comment pouvez-vous appliquer le concept d’</a:t>
            </a:r>
            <a:r>
              <a:rPr lang="fr-CA" sz="2200" dirty="0" err="1"/>
              <a:t>intersectionnalité</a:t>
            </a:r>
            <a:r>
              <a:rPr lang="fr-CA" sz="2200" dirty="0"/>
              <a:t> à votre rôle d’enseignant?</a:t>
            </a:r>
            <a:endParaRPr dirty="0"/>
          </a:p>
        </p:txBody>
      </p:sp>
      <p:grpSp>
        <p:nvGrpSpPr>
          <p:cNvPr id="235" name="Rectangle 5"/>
          <p:cNvGrpSpPr/>
          <p:nvPr/>
        </p:nvGrpSpPr>
        <p:grpSpPr>
          <a:xfrm>
            <a:off x="9466730" y="1139016"/>
            <a:ext cx="2317286" cy="644376"/>
            <a:chOff x="-445619" y="-1"/>
            <a:chExt cx="2317284" cy="644374"/>
          </a:xfrm>
        </p:grpSpPr>
        <p:sp>
          <p:nvSpPr>
            <p:cNvPr id="233" name="Rectangle"/>
            <p:cNvSpPr/>
            <p:nvPr/>
          </p:nvSpPr>
          <p:spPr>
            <a:xfrm>
              <a:off x="-445619" y="-1"/>
              <a:ext cx="2317284" cy="644374"/>
            </a:xfrm>
            <a:prstGeom prst="rect">
              <a:avLst/>
            </a:prstGeom>
            <a:solidFill>
              <a:srgbClr val="D9D9D9"/>
            </a:solidFill>
            <a:ln w="12700" cap="flat">
              <a:noFill/>
              <a:miter lim="400000"/>
            </a:ln>
            <a:effectLst/>
          </p:spPr>
          <p:txBody>
            <a:bodyPr wrap="square" lIns="45719" tIns="45719" rIns="45719" bIns="45719" numCol="1" anchor="ctr">
              <a:noAutofit/>
            </a:bodyPr>
            <a:lstStyle/>
            <a:p>
              <a:pPr algn="ctr">
                <a:defRPr sz="2000" spc="100">
                  <a:solidFill>
                    <a:srgbClr val="FFFFFF"/>
                  </a:solidFill>
                  <a:latin typeface="+mj-lt"/>
                  <a:ea typeface="+mj-ea"/>
                  <a:cs typeface="+mj-cs"/>
                  <a:sym typeface="Calibri"/>
                </a:defRPr>
              </a:pPr>
              <a:endParaRPr/>
            </a:p>
          </p:txBody>
        </p:sp>
        <p:sp>
          <p:nvSpPr>
            <p:cNvPr id="234" name="PLAY VIDEO &gt;"/>
            <p:cNvSpPr txBox="1"/>
            <p:nvPr/>
          </p:nvSpPr>
          <p:spPr>
            <a:xfrm>
              <a:off x="-445619" y="122133"/>
              <a:ext cx="2317284" cy="4001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defRPr sz="2000" u="sng" spc="100">
                  <a:solidFill>
                    <a:srgbClr val="0563C1"/>
                  </a:solidFill>
                  <a:uFill>
                    <a:solidFill>
                      <a:srgbClr val="0563C1"/>
                    </a:solidFill>
                  </a:uFill>
                  <a:hlinkClick r:id="rId4"/>
                </a:defRPr>
              </a:lvl1pPr>
            </a:lstStyle>
            <a:p>
              <a:pPr>
                <a:defRPr u="none">
                  <a:solidFill>
                    <a:srgbClr val="FFFFFF"/>
                  </a:solidFill>
                  <a:uFillTx/>
                </a:defRPr>
              </a:pPr>
              <a:r>
                <a:rPr lang="en-CA" u="sng" dirty="0">
                  <a:solidFill>
                    <a:srgbClr val="0563C1"/>
                  </a:solidFill>
                  <a:uFill>
                    <a:solidFill>
                      <a:srgbClr val="0563C1"/>
                    </a:solidFill>
                  </a:uFill>
                  <a:hlinkClick r:id="rId5"/>
                </a:rPr>
                <a:t>LIRE LA </a:t>
              </a:r>
              <a:r>
                <a:rPr u="sng" dirty="0">
                  <a:solidFill>
                    <a:srgbClr val="0563C1"/>
                  </a:solidFill>
                  <a:uFill>
                    <a:solidFill>
                      <a:srgbClr val="0563C1"/>
                    </a:solidFill>
                  </a:uFill>
                  <a:hlinkClick r:id="rId5"/>
                </a:rPr>
                <a:t>VIDEO &gt;</a:t>
              </a:r>
              <a:endParaRPr u="sng" dirty="0">
                <a:solidFill>
                  <a:srgbClr val="0563C1"/>
                </a:solidFill>
                <a:uFill>
                  <a:solidFill>
                    <a:srgbClr val="0563C1"/>
                  </a:solidFill>
                </a:uFill>
                <a:hlinkClick r:id="rId4"/>
              </a:endParaRPr>
            </a:p>
          </p:txBody>
        </p:sp>
      </p:grpSp>
      <p:sp>
        <p:nvSpPr>
          <p:cNvPr id="236" name="Chevron 11"/>
          <p:cNvSpPr/>
          <p:nvPr/>
        </p:nvSpPr>
        <p:spPr>
          <a:xfrm>
            <a:off x="10321815" y="2581200"/>
            <a:ext cx="1462201" cy="2155371"/>
          </a:xfrm>
          <a:prstGeom prst="chevron">
            <a:avLst>
              <a:gd name="adj" fmla="val 50000"/>
            </a:avLst>
          </a:prstGeom>
          <a:ln w="76200">
            <a:solidFill>
              <a:srgbClr val="FFD966"/>
            </a:solidFill>
            <a:miter/>
          </a:ln>
        </p:spPr>
        <p:txBody>
          <a:bodyPr lIns="45719" rIns="45719" anchor="ctr"/>
          <a:lstStyle/>
          <a:p>
            <a:pPr algn="ctr">
              <a:defRPr sz="1800">
                <a:solidFill>
                  <a:srgbClr val="000000"/>
                </a:solidFill>
                <a:latin typeface="+mj-lt"/>
                <a:ea typeface="+mj-ea"/>
                <a:cs typeface="+mj-cs"/>
                <a:sym typeface="Calibri"/>
              </a:defRPr>
            </a:pPr>
            <a:endParaRPr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195" name="Picture 3" descr="Picture 3"/>
          <p:cNvPicPr>
            <a:picLocks noChangeAspect="1"/>
          </p:cNvPicPr>
          <p:nvPr/>
        </p:nvPicPr>
        <p:blipFill>
          <a:blip r:embed="rId3"/>
          <a:stretch>
            <a:fillRect/>
          </a:stretch>
        </p:blipFill>
        <p:spPr>
          <a:xfrm>
            <a:off x="265326" y="344256"/>
            <a:ext cx="713055" cy="774378"/>
          </a:xfrm>
          <a:prstGeom prst="rect">
            <a:avLst/>
          </a:prstGeom>
          <a:ln w="12700">
            <a:miter lim="400000"/>
          </a:ln>
        </p:spPr>
      </p:pic>
      <p:sp>
        <p:nvSpPr>
          <p:cNvPr id="196"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198" name="TextBox 9"/>
          <p:cNvSpPr txBox="1"/>
          <p:nvPr/>
        </p:nvSpPr>
        <p:spPr>
          <a:xfrm>
            <a:off x="925200" y="1312531"/>
            <a:ext cx="10853541" cy="646331"/>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defRPr>
                <a:solidFill>
                  <a:srgbClr val="414142"/>
                </a:solidFill>
              </a:defRPr>
            </a:lvl1pPr>
          </a:lstStyle>
          <a:p>
            <a:r>
              <a:rPr lang="fr-CA" dirty="0"/>
              <a:t>Activité : Diagramme circulaire de l’</a:t>
            </a:r>
            <a:r>
              <a:rPr lang="fr-CA" dirty="0" err="1"/>
              <a:t>intersectionnalité</a:t>
            </a:r>
            <a:r>
              <a:rPr lang="fr-CA" dirty="0"/>
              <a:t> </a:t>
            </a:r>
            <a:endParaRPr lang="en-CA" dirty="0"/>
          </a:p>
        </p:txBody>
      </p:sp>
      <p:sp>
        <p:nvSpPr>
          <p:cNvPr id="199" name="TextBox 10"/>
          <p:cNvSpPr txBox="1"/>
          <p:nvPr/>
        </p:nvSpPr>
        <p:spPr>
          <a:xfrm>
            <a:off x="1446" y="6282066"/>
            <a:ext cx="12204842" cy="43707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spc="100">
                <a:solidFill>
                  <a:srgbClr val="FFFFFF"/>
                </a:solidFill>
              </a:defRPr>
            </a:lvl1pPr>
          </a:lstStyle>
          <a:p>
            <a:r>
              <a:t>SOGIeducation.org                                                                               #sogi123</a:t>
            </a:r>
          </a:p>
        </p:txBody>
      </p:sp>
      <p:sp>
        <p:nvSpPr>
          <p:cNvPr id="12" name="TextBox 6">
            <a:extLst>
              <a:ext uri="{FF2B5EF4-FFF2-40B4-BE49-F238E27FC236}">
                <a16:creationId xmlns:a16="http://schemas.microsoft.com/office/drawing/2014/main" id="{F96AA37A-6954-B44F-A32E-63E7490C264E}"/>
              </a:ext>
            </a:extLst>
          </p:cNvPr>
          <p:cNvSpPr txBox="1"/>
          <p:nvPr/>
        </p:nvSpPr>
        <p:spPr>
          <a:xfrm>
            <a:off x="925200" y="2103620"/>
            <a:ext cx="8686800" cy="4467698"/>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lnSpc>
                <a:spcPct val="110000"/>
              </a:lnSpc>
              <a:spcBef>
                <a:spcPts val="600"/>
              </a:spcBef>
              <a:defRPr sz="2200">
                <a:solidFill>
                  <a:srgbClr val="0070C0"/>
                </a:solidFill>
              </a:defRPr>
            </a:pPr>
            <a:r>
              <a:rPr lang="fr-CA" sz="2200" dirty="0"/>
              <a:t>Créer votre propre diagramme circulaire de l’</a:t>
            </a:r>
            <a:r>
              <a:rPr lang="fr-CA" sz="2200" dirty="0" err="1"/>
              <a:t>intersectionnalité</a:t>
            </a:r>
            <a:r>
              <a:rPr lang="en-CA" dirty="0"/>
              <a:t>. </a:t>
            </a:r>
            <a:br>
              <a:rPr lang="en-CA" sz="2200" dirty="0"/>
            </a:br>
            <a:r>
              <a:rPr lang="en-CA" sz="2200" dirty="0" err="1"/>
              <a:t>Rappelez-vous</a:t>
            </a:r>
            <a:r>
              <a:rPr lang="en-CA" sz="2200" dirty="0"/>
              <a:t> </a:t>
            </a:r>
            <a:r>
              <a:rPr lang="en-CA" sz="2200" dirty="0" err="1"/>
              <a:t>ces</a:t>
            </a:r>
            <a:r>
              <a:rPr lang="en-CA" sz="2200" dirty="0"/>
              <a:t> questions de </a:t>
            </a:r>
            <a:r>
              <a:rPr lang="en-CA" sz="2200" dirty="0" err="1"/>
              <a:t>notre</a:t>
            </a:r>
            <a:r>
              <a:rPr lang="en-CA" sz="2200" dirty="0"/>
              <a:t> </a:t>
            </a:r>
            <a:r>
              <a:rPr lang="en-CA" sz="2200" dirty="0" err="1"/>
              <a:t>activité</a:t>
            </a:r>
            <a:r>
              <a:rPr lang="en-CA" sz="2200" dirty="0"/>
              <a:t> </a:t>
            </a:r>
            <a:r>
              <a:rPr lang="en-CA" sz="2200" dirty="0" err="1"/>
              <a:t>précédente</a:t>
            </a:r>
            <a:r>
              <a:rPr lang="en-CA" dirty="0"/>
              <a:t>:</a:t>
            </a:r>
          </a:p>
          <a:p>
            <a:pPr marL="457200" indent="-457200">
              <a:lnSpc>
                <a:spcPct val="110000"/>
              </a:lnSpc>
              <a:spcBef>
                <a:spcPts val="600"/>
              </a:spcBef>
              <a:buSzPct val="100000"/>
              <a:buAutoNum type="arabicPeriod"/>
              <a:defRPr sz="2200">
                <a:solidFill>
                  <a:srgbClr val="595959"/>
                </a:solidFill>
              </a:defRPr>
            </a:pPr>
            <a:r>
              <a:rPr lang="en-CA" sz="2200" dirty="0" err="1"/>
              <a:t>Quels</a:t>
            </a:r>
            <a:r>
              <a:rPr lang="en-CA" sz="2200" dirty="0"/>
              <a:t> </a:t>
            </a:r>
            <a:r>
              <a:rPr lang="en-CA" sz="2200" dirty="0" err="1"/>
              <a:t>sont</a:t>
            </a:r>
            <a:r>
              <a:rPr lang="en-CA" sz="2200" dirty="0"/>
              <a:t> les </a:t>
            </a:r>
            <a:r>
              <a:rPr lang="fr-CA" sz="2200" dirty="0"/>
              <a:t>sphères de ma vie</a:t>
            </a:r>
            <a:r>
              <a:rPr lang="en-CA" sz="2200" dirty="0"/>
              <a:t> dans </a:t>
            </a:r>
            <a:r>
              <a:rPr lang="en-CA" sz="2200" dirty="0" err="1"/>
              <a:t>lesquels</a:t>
            </a:r>
            <a:r>
              <a:rPr lang="en-CA" sz="2200" dirty="0"/>
              <a:t> </a:t>
            </a:r>
            <a:r>
              <a:rPr lang="en-CA" sz="2200" dirty="0" err="1"/>
              <a:t>j’ai</a:t>
            </a:r>
            <a:r>
              <a:rPr lang="en-CA" sz="2200" dirty="0"/>
              <a:t> </a:t>
            </a:r>
            <a:r>
              <a:rPr lang="en-CA" sz="2200" dirty="0" err="1"/>
              <a:t>profité</a:t>
            </a:r>
            <a:r>
              <a:rPr lang="en-CA" sz="2200" dirty="0"/>
              <a:t> </a:t>
            </a:r>
            <a:r>
              <a:rPr lang="en-CA" sz="2200" b="1" dirty="0" err="1"/>
              <a:t>d'avantages</a:t>
            </a:r>
            <a:r>
              <a:rPr lang="en-CA" sz="2200" dirty="0"/>
              <a:t> </a:t>
            </a:r>
            <a:r>
              <a:rPr lang="en-CA" sz="2200" b="1" dirty="0"/>
              <a:t>non </a:t>
            </a:r>
            <a:r>
              <a:rPr lang="fr-CA" sz="2200" b="1" dirty="0"/>
              <a:t>mérités</a:t>
            </a:r>
            <a:r>
              <a:rPr lang="en" dirty="0"/>
              <a:t>? (</a:t>
            </a:r>
            <a:r>
              <a:rPr lang="en" dirty="0" err="1"/>
              <a:t>privilège</a:t>
            </a:r>
            <a:r>
              <a:rPr lang="en" dirty="0"/>
              <a:t>)</a:t>
            </a:r>
          </a:p>
          <a:p>
            <a:pPr marL="457200" indent="-457200">
              <a:lnSpc>
                <a:spcPct val="110000"/>
              </a:lnSpc>
              <a:spcBef>
                <a:spcPts val="600"/>
              </a:spcBef>
              <a:buSzPct val="100000"/>
              <a:buAutoNum type="arabicPeriod"/>
              <a:defRPr sz="2200">
                <a:solidFill>
                  <a:srgbClr val="595959"/>
                </a:solidFill>
              </a:defRPr>
            </a:pPr>
            <a:r>
              <a:rPr lang="en-CA" sz="2200" dirty="0" err="1"/>
              <a:t>Quels</a:t>
            </a:r>
            <a:r>
              <a:rPr lang="en-CA" sz="2200" dirty="0"/>
              <a:t> </a:t>
            </a:r>
            <a:r>
              <a:rPr lang="en-CA" sz="2200" dirty="0" err="1"/>
              <a:t>sont</a:t>
            </a:r>
            <a:r>
              <a:rPr lang="en-CA" sz="2200" dirty="0"/>
              <a:t> les </a:t>
            </a:r>
            <a:r>
              <a:rPr lang="fr-CA" sz="2200" dirty="0"/>
              <a:t>sphères de ma vie</a:t>
            </a:r>
            <a:r>
              <a:rPr lang="en-CA" sz="2200" dirty="0"/>
              <a:t> dans </a:t>
            </a:r>
            <a:r>
              <a:rPr lang="en-CA" sz="2200" dirty="0" err="1"/>
              <a:t>lesquels</a:t>
            </a:r>
            <a:r>
              <a:rPr lang="en-CA" sz="2200" dirty="0"/>
              <a:t> </a:t>
            </a:r>
            <a:r>
              <a:rPr lang="fr-FR" sz="2200" dirty="0"/>
              <a:t>j’ai connu des </a:t>
            </a:r>
            <a:r>
              <a:rPr lang="fr-FR" sz="2200" b="1" dirty="0"/>
              <a:t>désavantages non mérité</a:t>
            </a:r>
            <a:r>
              <a:rPr lang="en" dirty="0"/>
              <a:t>? (discrimination)</a:t>
            </a:r>
          </a:p>
          <a:p>
            <a:pPr marL="457200" indent="-457200">
              <a:lnSpc>
                <a:spcPct val="110000"/>
              </a:lnSpc>
              <a:spcBef>
                <a:spcPts val="600"/>
              </a:spcBef>
              <a:buSzPct val="100000"/>
              <a:buAutoNum type="arabicPeriod"/>
              <a:defRPr sz="2200">
                <a:solidFill>
                  <a:srgbClr val="595959"/>
                </a:solidFill>
              </a:defRPr>
            </a:pPr>
            <a:r>
              <a:rPr lang="fr-CA" sz="2200" dirty="0"/>
              <a:t>Est-ce que ce que vous avez vu dans la vidéo vous a donné des idées sur les différentes identités qui vous constituent et sur ce que vous pourriez faire pour enseigner à partir d’une perspective </a:t>
            </a:r>
            <a:r>
              <a:rPr lang="fr-CA" sz="2200" dirty="0" err="1"/>
              <a:t>intersectionnelle</a:t>
            </a:r>
            <a:r>
              <a:rPr lang="fr-CA" sz="2200" dirty="0"/>
              <a:t>?</a:t>
            </a:r>
            <a:endParaRPr lang="en" dirty="0"/>
          </a:p>
          <a:p>
            <a:pPr>
              <a:lnSpc>
                <a:spcPct val="110000"/>
              </a:lnSpc>
              <a:spcBef>
                <a:spcPts val="600"/>
              </a:spcBef>
              <a:buSzPct val="100000"/>
              <a:defRPr sz="2200">
                <a:solidFill>
                  <a:srgbClr val="595959"/>
                </a:solidFill>
              </a:defRPr>
            </a:pPr>
            <a:endParaRPr lang="en-CA" dirty="0"/>
          </a:p>
        </p:txBody>
      </p:sp>
      <p:pic>
        <p:nvPicPr>
          <p:cNvPr id="13" name="Picture 8" descr="Picture 8">
            <a:extLst>
              <a:ext uri="{FF2B5EF4-FFF2-40B4-BE49-F238E27FC236}">
                <a16:creationId xmlns:a16="http://schemas.microsoft.com/office/drawing/2014/main" id="{450ED7BA-0201-624F-B62B-54F176758A35}"/>
              </a:ext>
            </a:extLst>
          </p:cNvPr>
          <p:cNvPicPr>
            <a:picLocks noChangeAspect="1"/>
          </p:cNvPicPr>
          <p:nvPr/>
        </p:nvPicPr>
        <p:blipFill>
          <a:blip r:embed="rId4"/>
          <a:stretch>
            <a:fillRect/>
          </a:stretch>
        </p:blipFill>
        <p:spPr>
          <a:xfrm>
            <a:off x="9612000" y="3884400"/>
            <a:ext cx="1903300" cy="1912805"/>
          </a:xfrm>
          <a:prstGeom prst="rect">
            <a:avLst/>
          </a:prstGeom>
          <a:ln w="12700">
            <a:miter lim="400000"/>
          </a:ln>
        </p:spPr>
      </p:pic>
    </p:spTree>
    <p:extLst>
      <p:ext uri="{BB962C8B-B14F-4D97-AF65-F5344CB8AC3E}">
        <p14:creationId xmlns:p14="http://schemas.microsoft.com/office/powerpoint/2010/main" val="218266780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dirty="0"/>
          </a:p>
        </p:txBody>
      </p:sp>
      <p:pic>
        <p:nvPicPr>
          <p:cNvPr id="241" name="Picture 3" descr="Picture 3"/>
          <p:cNvPicPr>
            <a:picLocks noChangeAspect="1"/>
          </p:cNvPicPr>
          <p:nvPr/>
        </p:nvPicPr>
        <p:blipFill>
          <a:blip r:embed="rId3"/>
          <a:stretch>
            <a:fillRect/>
          </a:stretch>
        </p:blipFill>
        <p:spPr>
          <a:xfrm>
            <a:off x="265326" y="344256"/>
            <a:ext cx="713055" cy="774378"/>
          </a:xfrm>
          <a:prstGeom prst="rect">
            <a:avLst/>
          </a:prstGeom>
          <a:ln w="12700">
            <a:miter lim="400000"/>
          </a:ln>
        </p:spPr>
      </p:pic>
      <p:sp>
        <p:nvSpPr>
          <p:cNvPr id="242"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dirty="0"/>
          </a:p>
        </p:txBody>
      </p:sp>
      <p:sp>
        <p:nvSpPr>
          <p:cNvPr id="243" name="TextBox 10"/>
          <p:cNvSpPr txBox="1"/>
          <p:nvPr/>
        </p:nvSpPr>
        <p:spPr>
          <a:xfrm>
            <a:off x="1446" y="6282066"/>
            <a:ext cx="12204842" cy="43707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spc="100">
                <a:solidFill>
                  <a:srgbClr val="FFFFFF"/>
                </a:solidFill>
              </a:defRPr>
            </a:lvl1pPr>
          </a:lstStyle>
          <a:p>
            <a:r>
              <a:rPr dirty="0" err="1"/>
              <a:t>SOGIeducation.org</a:t>
            </a:r>
            <a:r>
              <a:t>                                                                               #sogi123</a:t>
            </a:r>
          </a:p>
        </p:txBody>
      </p:sp>
      <p:sp>
        <p:nvSpPr>
          <p:cNvPr id="244" name="TextBox 2"/>
          <p:cNvSpPr txBox="1"/>
          <p:nvPr/>
        </p:nvSpPr>
        <p:spPr>
          <a:xfrm>
            <a:off x="925200" y="2581200"/>
            <a:ext cx="8245555" cy="118064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nSpc>
                <a:spcPct val="110000"/>
              </a:lnSpc>
              <a:spcBef>
                <a:spcPts val="600"/>
              </a:spcBef>
              <a:defRPr sz="2200">
                <a:solidFill>
                  <a:srgbClr val="595959"/>
                </a:solidFill>
              </a:defRPr>
            </a:lvl1pPr>
          </a:lstStyle>
          <a:p>
            <a:r>
              <a:rPr lang="fr-CA" dirty="0"/>
              <a:t>Chacun de nous a, parmi les couches de son identité, l’orientation sexuelle et l’identité de genre</a:t>
            </a:r>
            <a:r>
              <a:rPr lang="en-CA" dirty="0"/>
              <a:t>. </a:t>
            </a:r>
            <a:r>
              <a:rPr lang="fr-FR" dirty="0"/>
              <a:t>Même si vous n'y pensez pas, cela fait partie de qui vous êtes.</a:t>
            </a:r>
            <a:endParaRPr lang="en-CA" sz="1200" dirty="0"/>
          </a:p>
        </p:txBody>
      </p:sp>
      <p:sp>
        <p:nvSpPr>
          <p:cNvPr id="245" name="TextBox 8"/>
          <p:cNvSpPr txBox="1"/>
          <p:nvPr/>
        </p:nvSpPr>
        <p:spPr>
          <a:xfrm>
            <a:off x="911144" y="1671566"/>
            <a:ext cx="10655841"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r>
              <a:rPr lang="fr-CA" dirty="0"/>
              <a:t>Qu’est-ce qui relie l’OSIG et l’</a:t>
            </a:r>
            <a:r>
              <a:rPr lang="fr-CA" dirty="0" err="1"/>
              <a:t>intersectionnalité</a:t>
            </a:r>
            <a:r>
              <a:rPr lang="fr-CA" dirty="0"/>
              <a:t>?</a:t>
            </a:r>
            <a:endParaRPr lang="en-CA" dirty="0"/>
          </a:p>
        </p:txBody>
      </p:sp>
      <p:pic>
        <p:nvPicPr>
          <p:cNvPr id="246" name="Picture 4" descr="Picture 4"/>
          <p:cNvPicPr>
            <a:picLocks noChangeAspect="1"/>
          </p:cNvPicPr>
          <p:nvPr/>
        </p:nvPicPr>
        <p:blipFill>
          <a:blip r:embed="rId4"/>
          <a:stretch>
            <a:fillRect/>
          </a:stretch>
        </p:blipFill>
        <p:spPr>
          <a:xfrm>
            <a:off x="9612000" y="3884400"/>
            <a:ext cx="1861497" cy="1759243"/>
          </a:xfrm>
          <a:prstGeom prst="rect">
            <a:avLst/>
          </a:prstGeom>
          <a:ln w="12700">
            <a:miter lim="400000"/>
          </a:ln>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251" name="Picture 3" descr="Picture 3"/>
          <p:cNvPicPr>
            <a:picLocks noChangeAspect="1"/>
          </p:cNvPicPr>
          <p:nvPr/>
        </p:nvPicPr>
        <p:blipFill>
          <a:blip r:embed="rId3"/>
          <a:stretch>
            <a:fillRect/>
          </a:stretch>
        </p:blipFill>
        <p:spPr>
          <a:xfrm>
            <a:off x="265326" y="344256"/>
            <a:ext cx="713055" cy="774378"/>
          </a:xfrm>
          <a:prstGeom prst="rect">
            <a:avLst/>
          </a:prstGeom>
          <a:ln w="12700">
            <a:miter lim="400000"/>
          </a:ln>
        </p:spPr>
      </p:pic>
      <p:sp>
        <p:nvSpPr>
          <p:cNvPr id="252"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253" name="TextBox 6"/>
          <p:cNvSpPr txBox="1"/>
          <p:nvPr/>
        </p:nvSpPr>
        <p:spPr>
          <a:xfrm>
            <a:off x="925200" y="2582807"/>
            <a:ext cx="8252991" cy="290111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nSpc>
                <a:spcPct val="110000"/>
              </a:lnSpc>
              <a:spcBef>
                <a:spcPts val="600"/>
              </a:spcBef>
              <a:defRPr sz="2200">
                <a:solidFill>
                  <a:srgbClr val="0070C0"/>
                </a:solidFill>
              </a:defRPr>
            </a:pPr>
            <a:r>
              <a:rPr lang="en-CA" sz="2200" dirty="0" err="1"/>
              <a:t>En</a:t>
            </a:r>
            <a:r>
              <a:rPr lang="en-CA" sz="2200" dirty="0"/>
              <a:t> </a:t>
            </a:r>
            <a:r>
              <a:rPr lang="en-CA" sz="2200" dirty="0" err="1"/>
              <a:t>groupe</a:t>
            </a:r>
            <a:r>
              <a:rPr lang="en-CA" sz="2200" dirty="0"/>
              <a:t>, </a:t>
            </a:r>
            <a:r>
              <a:rPr lang="fr-FR" sz="2200" dirty="0"/>
              <a:t>veuillez</a:t>
            </a:r>
            <a:r>
              <a:rPr lang="en-CA" sz="2200" dirty="0"/>
              <a:t> </a:t>
            </a:r>
            <a:r>
              <a:rPr lang="en-CA" sz="2200" dirty="0" err="1"/>
              <a:t>discuter</a:t>
            </a:r>
            <a:r>
              <a:rPr dirty="0"/>
              <a:t>:</a:t>
            </a:r>
          </a:p>
          <a:p>
            <a:pPr marL="457200" indent="-457200">
              <a:lnSpc>
                <a:spcPct val="110000"/>
              </a:lnSpc>
              <a:spcBef>
                <a:spcPts val="600"/>
              </a:spcBef>
              <a:buSzPct val="100000"/>
              <a:buAutoNum type="arabicPeriod"/>
              <a:defRPr sz="2200">
                <a:solidFill>
                  <a:srgbClr val="595959"/>
                </a:solidFill>
              </a:defRPr>
            </a:pPr>
            <a:r>
              <a:rPr lang="fr-CA" sz="2200" dirty="0"/>
              <a:t>Dans notre école, notre conseil scolaire et nos salles de classe, qui est-ce qui manque dans les positions de </a:t>
            </a:r>
            <a:r>
              <a:rPr lang="fr-CA" sz="2200" b="1" dirty="0"/>
              <a:t>pouvoir</a:t>
            </a:r>
            <a:r>
              <a:rPr dirty="0"/>
              <a:t>? </a:t>
            </a:r>
            <a:endParaRPr lang="fr-CA" dirty="0"/>
          </a:p>
          <a:p>
            <a:pPr marL="457200" indent="-457200">
              <a:lnSpc>
                <a:spcPct val="110000"/>
              </a:lnSpc>
              <a:spcBef>
                <a:spcPts val="600"/>
              </a:spcBef>
              <a:buSzPct val="100000"/>
              <a:buAutoNum type="arabicPeriod"/>
              <a:defRPr sz="2200">
                <a:solidFill>
                  <a:srgbClr val="595959"/>
                </a:solidFill>
              </a:defRPr>
            </a:pPr>
            <a:r>
              <a:rPr lang="fr-CA" sz="2200" dirty="0"/>
              <a:t>De qui sont les histoires qu’on manque dans la salle de classe</a:t>
            </a:r>
            <a:r>
              <a:rPr dirty="0"/>
              <a:t>? (</a:t>
            </a:r>
            <a:r>
              <a:rPr lang="en-CA" sz="2200" dirty="0" err="1"/>
              <a:t>histoires</a:t>
            </a:r>
            <a:r>
              <a:rPr lang="en-CA" sz="2200" dirty="0"/>
              <a:t>, </a:t>
            </a:r>
            <a:r>
              <a:rPr lang="en-CA" sz="2200" dirty="0" err="1"/>
              <a:t>expériences</a:t>
            </a:r>
            <a:r>
              <a:rPr lang="en-CA" sz="2200" dirty="0"/>
              <a:t>, affiches, </a:t>
            </a:r>
            <a:r>
              <a:rPr lang="en-CA" sz="2200" dirty="0" err="1"/>
              <a:t>visuels</a:t>
            </a:r>
            <a:r>
              <a:rPr lang="en-CA" sz="2200" dirty="0"/>
              <a:t>, </a:t>
            </a:r>
            <a:r>
              <a:rPr lang="en-CA" sz="2200" dirty="0" err="1"/>
              <a:t>etc</a:t>
            </a:r>
            <a:r>
              <a:rPr dirty="0"/>
              <a:t>.)</a:t>
            </a:r>
          </a:p>
          <a:p>
            <a:pPr marL="457200" indent="-457200">
              <a:lnSpc>
                <a:spcPct val="110000"/>
              </a:lnSpc>
              <a:spcBef>
                <a:spcPts val="600"/>
              </a:spcBef>
              <a:buSzPct val="100000"/>
              <a:buAutoNum type="arabicPeriod"/>
              <a:defRPr sz="2200">
                <a:solidFill>
                  <a:srgbClr val="595959"/>
                </a:solidFill>
              </a:defRPr>
            </a:pPr>
            <a:r>
              <a:rPr lang="en-CA" sz="2200" dirty="0"/>
              <a:t>Comment </a:t>
            </a:r>
            <a:r>
              <a:rPr lang="fr-CA" sz="2200" dirty="0"/>
              <a:t>des désavantages systémiques</a:t>
            </a:r>
            <a:r>
              <a:rPr lang="en-CA" sz="2200" dirty="0"/>
              <a:t> </a:t>
            </a:r>
            <a:r>
              <a:rPr lang="en-CA" sz="2200" dirty="0" err="1"/>
              <a:t>peuvent-elles</a:t>
            </a:r>
            <a:r>
              <a:rPr lang="en-CA" sz="2200" dirty="0"/>
              <a:t> </a:t>
            </a:r>
            <a:r>
              <a:rPr lang="en-CA" sz="2200" dirty="0" err="1"/>
              <a:t>avoir</a:t>
            </a:r>
            <a:r>
              <a:rPr lang="en-CA" sz="2200" dirty="0"/>
              <a:t> un impact sur </a:t>
            </a:r>
            <a:r>
              <a:rPr lang="en-CA" sz="2200" dirty="0" err="1"/>
              <a:t>vos</a:t>
            </a:r>
            <a:r>
              <a:rPr lang="en-CA" sz="2200" dirty="0"/>
              <a:t> </a:t>
            </a:r>
            <a:r>
              <a:rPr lang="en-CA" sz="2200" dirty="0" err="1"/>
              <a:t>élèves</a:t>
            </a:r>
            <a:r>
              <a:rPr lang="en-CA" sz="2200" dirty="0"/>
              <a:t>?</a:t>
            </a:r>
            <a:endParaRPr dirty="0"/>
          </a:p>
        </p:txBody>
      </p:sp>
      <p:sp>
        <p:nvSpPr>
          <p:cNvPr id="254" name="TextBox 9"/>
          <p:cNvSpPr txBox="1"/>
          <p:nvPr/>
        </p:nvSpPr>
        <p:spPr>
          <a:xfrm>
            <a:off x="924802" y="1645613"/>
            <a:ext cx="10358130"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a:solidFill>
                  <a:srgbClr val="414142"/>
                </a:solidFill>
              </a:defRPr>
            </a:lvl1pPr>
          </a:lstStyle>
          <a:p>
            <a:r>
              <a:rPr lang="fr-CA" dirty="0"/>
              <a:t>Discussion : L’oppression</a:t>
            </a:r>
            <a:endParaRPr lang="en-CA" dirty="0"/>
          </a:p>
        </p:txBody>
      </p:sp>
      <p:sp>
        <p:nvSpPr>
          <p:cNvPr id="255" name="TextBox 10"/>
          <p:cNvSpPr txBox="1"/>
          <p:nvPr/>
        </p:nvSpPr>
        <p:spPr>
          <a:xfrm>
            <a:off x="1446" y="6282066"/>
            <a:ext cx="12204842" cy="43707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spc="100">
                <a:solidFill>
                  <a:srgbClr val="FFFFFF"/>
                </a:solidFill>
              </a:defRPr>
            </a:lvl1pPr>
          </a:lstStyle>
          <a:p>
            <a:r>
              <a:t>SOGIeducation.org                                                                               #sogi123</a:t>
            </a:r>
          </a:p>
        </p:txBody>
      </p:sp>
      <p:pic>
        <p:nvPicPr>
          <p:cNvPr id="9" name="Picture 2" descr="Picture 2">
            <a:extLst>
              <a:ext uri="{FF2B5EF4-FFF2-40B4-BE49-F238E27FC236}">
                <a16:creationId xmlns:a16="http://schemas.microsoft.com/office/drawing/2014/main" id="{723CAF24-6A58-D64A-A786-D1769538E9F8}"/>
              </a:ext>
            </a:extLst>
          </p:cNvPr>
          <p:cNvPicPr>
            <a:picLocks noChangeAspect="1"/>
          </p:cNvPicPr>
          <p:nvPr/>
        </p:nvPicPr>
        <p:blipFill>
          <a:blip r:embed="rId4"/>
          <a:stretch>
            <a:fillRect/>
          </a:stretch>
        </p:blipFill>
        <p:spPr>
          <a:xfrm>
            <a:off x="9612787" y="3883419"/>
            <a:ext cx="2348111" cy="1562476"/>
          </a:xfrm>
          <a:prstGeom prst="rect">
            <a:avLst/>
          </a:prstGeom>
          <a:ln w="12700">
            <a:miter lim="400000"/>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261" name="Picture 3" descr="Picture 3"/>
          <p:cNvPicPr>
            <a:picLocks noChangeAspect="1"/>
          </p:cNvPicPr>
          <p:nvPr/>
        </p:nvPicPr>
        <p:blipFill>
          <a:blip r:embed="rId3"/>
          <a:stretch>
            <a:fillRect/>
          </a:stretch>
        </p:blipFill>
        <p:spPr>
          <a:xfrm>
            <a:off x="265326" y="344256"/>
            <a:ext cx="713055" cy="774378"/>
          </a:xfrm>
          <a:prstGeom prst="rect">
            <a:avLst/>
          </a:prstGeom>
          <a:ln w="12700">
            <a:miter lim="400000"/>
          </a:ln>
        </p:spPr>
      </p:pic>
      <p:sp>
        <p:nvSpPr>
          <p:cNvPr id="262"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263" name="TextBox 6"/>
          <p:cNvSpPr txBox="1"/>
          <p:nvPr/>
        </p:nvSpPr>
        <p:spPr>
          <a:xfrm>
            <a:off x="925200" y="2581200"/>
            <a:ext cx="9002305" cy="293497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nSpc>
                <a:spcPct val="110000"/>
              </a:lnSpc>
              <a:spcBef>
                <a:spcPts val="600"/>
              </a:spcBef>
              <a:defRPr sz="2400">
                <a:solidFill>
                  <a:srgbClr val="0070C0"/>
                </a:solidFill>
              </a:defRPr>
            </a:pPr>
            <a:r>
              <a:rPr lang="en-CA" sz="2400" dirty="0"/>
              <a:t>Le </a:t>
            </a:r>
            <a:r>
              <a:rPr lang="en-CA" sz="2400" dirty="0" err="1"/>
              <a:t>changement</a:t>
            </a:r>
            <a:r>
              <a:rPr lang="en-CA" sz="2400" dirty="0"/>
              <a:t> </a:t>
            </a:r>
            <a:r>
              <a:rPr lang="en-CA" sz="2400" dirty="0" err="1"/>
              <a:t>viendra</a:t>
            </a:r>
            <a:r>
              <a:rPr lang="en-CA" sz="2400" dirty="0"/>
              <a:t> </a:t>
            </a:r>
            <a:r>
              <a:rPr lang="en-CA" sz="2400" dirty="0" err="1"/>
              <a:t>si</a:t>
            </a:r>
            <a:r>
              <a:rPr lang="en-CA" sz="2400" dirty="0"/>
              <a:t> nous </a:t>
            </a:r>
            <a:r>
              <a:rPr lang="en-CA" sz="2400" dirty="0" err="1"/>
              <a:t>travaillons</a:t>
            </a:r>
            <a:r>
              <a:rPr lang="en-CA" sz="2400" dirty="0"/>
              <a:t> ensemble</a:t>
            </a:r>
            <a:r>
              <a:rPr dirty="0"/>
              <a:t>!</a:t>
            </a:r>
          </a:p>
          <a:p>
            <a:pPr>
              <a:lnSpc>
                <a:spcPct val="110000"/>
              </a:lnSpc>
              <a:spcBef>
                <a:spcPts val="600"/>
              </a:spcBef>
              <a:defRPr sz="2200">
                <a:solidFill>
                  <a:srgbClr val="595959"/>
                </a:solidFill>
              </a:defRPr>
            </a:pPr>
            <a:r>
              <a:rPr lang="fr-CA" sz="2200" dirty="0"/>
              <a:t>Être un allié est une action</a:t>
            </a:r>
            <a:r>
              <a:rPr lang="en-CA" sz="2200" dirty="0"/>
              <a:t> de </a:t>
            </a:r>
            <a:r>
              <a:rPr lang="en-CA" sz="2200" dirty="0" err="1"/>
              <a:t>désapprendre</a:t>
            </a:r>
            <a:r>
              <a:rPr lang="en-CA" sz="2200" dirty="0"/>
              <a:t> et de </a:t>
            </a:r>
            <a:r>
              <a:rPr lang="en-CA" sz="2200" dirty="0" err="1"/>
              <a:t>réévaluer</a:t>
            </a:r>
            <a:r>
              <a:rPr lang="en-CA" sz="2200" dirty="0"/>
              <a:t> </a:t>
            </a:r>
            <a:r>
              <a:rPr lang="en-CA" sz="2200" dirty="0" err="1"/>
              <a:t>sa</a:t>
            </a:r>
            <a:r>
              <a:rPr lang="en-CA" sz="2200" dirty="0"/>
              <a:t> </a:t>
            </a:r>
            <a:r>
              <a:rPr lang="en-CA" sz="2200" dirty="0" err="1"/>
              <a:t>positionnalité</a:t>
            </a:r>
            <a:r>
              <a:rPr lang="en-CA" sz="2200" dirty="0"/>
              <a:t> - </a:t>
            </a:r>
            <a:r>
              <a:rPr lang="en-CA" sz="2200" dirty="0" err="1"/>
              <a:t>cela</a:t>
            </a:r>
            <a:r>
              <a:rPr lang="en-CA" sz="2200" dirty="0"/>
              <a:t> commence </a:t>
            </a:r>
            <a:r>
              <a:rPr lang="en-CA" sz="2200" dirty="0" err="1"/>
              <a:t>quand</a:t>
            </a:r>
            <a:r>
              <a:rPr lang="en-CA" sz="2200" dirty="0"/>
              <a:t> </a:t>
            </a:r>
            <a:r>
              <a:rPr lang="en-CA" sz="2200" dirty="0" err="1"/>
              <a:t>une</a:t>
            </a:r>
            <a:r>
              <a:rPr lang="en-CA" sz="2200" dirty="0"/>
              <a:t> </a:t>
            </a:r>
            <a:r>
              <a:rPr lang="en-CA" sz="2200" dirty="0" err="1"/>
              <a:t>personne</a:t>
            </a:r>
            <a:r>
              <a:rPr lang="en-CA" sz="2200" dirty="0"/>
              <a:t> </a:t>
            </a:r>
            <a:r>
              <a:rPr lang="en-CA" sz="2200" dirty="0" err="1"/>
              <a:t>en</a:t>
            </a:r>
            <a:r>
              <a:rPr lang="en-CA" sz="2200" dirty="0"/>
              <a:t> position de </a:t>
            </a:r>
            <a:r>
              <a:rPr lang="en-CA" sz="2200" dirty="0" err="1"/>
              <a:t>privilège</a:t>
            </a:r>
            <a:r>
              <a:rPr lang="en-CA" sz="2200" dirty="0"/>
              <a:t> et de </a:t>
            </a:r>
            <a:r>
              <a:rPr lang="en-CA" sz="2200" dirty="0" err="1"/>
              <a:t>pouvoir</a:t>
            </a:r>
            <a:r>
              <a:rPr lang="en-CA" sz="2200" dirty="0"/>
              <a:t> </a:t>
            </a:r>
            <a:r>
              <a:rPr lang="en-CA" sz="2200" dirty="0" err="1"/>
              <a:t>cherche</a:t>
            </a:r>
            <a:r>
              <a:rPr lang="en-CA" sz="2200" dirty="0"/>
              <a:t> </a:t>
            </a:r>
            <a:r>
              <a:rPr lang="en-CA" sz="2200" dirty="0" err="1"/>
              <a:t>à</a:t>
            </a:r>
            <a:r>
              <a:rPr lang="en-CA" sz="2200" dirty="0"/>
              <a:t> </a:t>
            </a:r>
            <a:r>
              <a:rPr lang="en-CA" sz="2200" dirty="0" err="1"/>
              <a:t>agir</a:t>
            </a:r>
            <a:r>
              <a:rPr lang="en-CA" sz="2200" dirty="0"/>
              <a:t> </a:t>
            </a:r>
            <a:r>
              <a:rPr lang="en-CA" sz="2200" dirty="0" err="1"/>
              <a:t>en</a:t>
            </a:r>
            <a:r>
              <a:rPr lang="en-CA" sz="2200" dirty="0"/>
              <a:t> </a:t>
            </a:r>
            <a:r>
              <a:rPr lang="en-CA" sz="2200" dirty="0" err="1"/>
              <a:t>solidarité</a:t>
            </a:r>
            <a:r>
              <a:rPr lang="en-CA" sz="2200" dirty="0"/>
              <a:t> avec un </a:t>
            </a:r>
            <a:r>
              <a:rPr lang="en-CA" sz="2200" dirty="0" err="1"/>
              <a:t>groupe</a:t>
            </a:r>
            <a:r>
              <a:rPr lang="en-CA" sz="2200" dirty="0"/>
              <a:t> </a:t>
            </a:r>
            <a:r>
              <a:rPr lang="en-CA" sz="2200" dirty="0" err="1"/>
              <a:t>marginalisé</a:t>
            </a:r>
            <a:endParaRPr lang="en-CA" sz="2200" dirty="0"/>
          </a:p>
          <a:p>
            <a:pPr>
              <a:lnSpc>
                <a:spcPct val="110000"/>
              </a:lnSpc>
              <a:spcBef>
                <a:spcPts val="600"/>
              </a:spcBef>
              <a:defRPr sz="2200">
                <a:solidFill>
                  <a:srgbClr val="595959"/>
                </a:solidFill>
              </a:defRPr>
            </a:pPr>
            <a:endParaRPr lang="en-CA" sz="2200" dirty="0"/>
          </a:p>
          <a:p>
            <a:pPr>
              <a:lnSpc>
                <a:spcPct val="110000"/>
              </a:lnSpc>
              <a:spcBef>
                <a:spcPts val="600"/>
              </a:spcBef>
              <a:defRPr sz="2200">
                <a:solidFill>
                  <a:srgbClr val="595959"/>
                </a:solidFill>
              </a:defRPr>
            </a:pPr>
            <a:r>
              <a:rPr lang="en-CA" sz="2200" dirty="0"/>
              <a:t>- </a:t>
            </a:r>
            <a:r>
              <a:rPr lang="en-CA" sz="2200" dirty="0" err="1"/>
              <a:t>PeerNetBC</a:t>
            </a:r>
            <a:endParaRPr lang="en-CA" dirty="0"/>
          </a:p>
        </p:txBody>
      </p:sp>
      <p:sp>
        <p:nvSpPr>
          <p:cNvPr id="264" name="TextBox 9"/>
          <p:cNvSpPr txBox="1"/>
          <p:nvPr/>
        </p:nvSpPr>
        <p:spPr>
          <a:xfrm>
            <a:off x="910046" y="1662620"/>
            <a:ext cx="9292858"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r>
              <a:rPr lang="fr-CA" dirty="0"/>
              <a:t>Une action continue</a:t>
            </a:r>
            <a:endParaRPr lang="en-CA" dirty="0"/>
          </a:p>
        </p:txBody>
      </p:sp>
      <p:sp>
        <p:nvSpPr>
          <p:cNvPr id="265" name="TextBox 10"/>
          <p:cNvSpPr txBox="1"/>
          <p:nvPr/>
        </p:nvSpPr>
        <p:spPr>
          <a:xfrm>
            <a:off x="1446" y="6282066"/>
            <a:ext cx="12204842" cy="43707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spc="100">
                <a:solidFill>
                  <a:srgbClr val="FFFFFF"/>
                </a:solidFill>
              </a:defRPr>
            </a:lvl1pPr>
          </a:lstStyle>
          <a:p>
            <a:r>
              <a:t>SOGIeducation.org                                                                               #sogi123</a:t>
            </a:r>
          </a:p>
        </p:txBody>
      </p:sp>
      <p:pic>
        <p:nvPicPr>
          <p:cNvPr id="9" name="Picture 2" descr="Picture 2">
            <a:extLst>
              <a:ext uri="{FF2B5EF4-FFF2-40B4-BE49-F238E27FC236}">
                <a16:creationId xmlns:a16="http://schemas.microsoft.com/office/drawing/2014/main" id="{1670754C-5EF5-6646-ACDA-1668B8028B36}"/>
              </a:ext>
            </a:extLst>
          </p:cNvPr>
          <p:cNvPicPr>
            <a:picLocks noChangeAspect="1"/>
          </p:cNvPicPr>
          <p:nvPr/>
        </p:nvPicPr>
        <p:blipFill>
          <a:blip r:embed="rId4"/>
          <a:stretch>
            <a:fillRect/>
          </a:stretch>
        </p:blipFill>
        <p:spPr>
          <a:xfrm>
            <a:off x="9612000" y="3884400"/>
            <a:ext cx="2013520" cy="1548475"/>
          </a:xfrm>
          <a:prstGeom prst="rect">
            <a:avLst/>
          </a:prstGeom>
          <a:ln w="12700">
            <a:miter lim="400000"/>
          </a:ln>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271" name="Picture 3" descr="Picture 3"/>
          <p:cNvPicPr>
            <a:picLocks noChangeAspect="1"/>
          </p:cNvPicPr>
          <p:nvPr/>
        </p:nvPicPr>
        <p:blipFill>
          <a:blip r:embed="rId3"/>
          <a:stretch>
            <a:fillRect/>
          </a:stretch>
        </p:blipFill>
        <p:spPr>
          <a:xfrm>
            <a:off x="265326" y="344256"/>
            <a:ext cx="713055" cy="774378"/>
          </a:xfrm>
          <a:prstGeom prst="rect">
            <a:avLst/>
          </a:prstGeom>
          <a:ln w="12700">
            <a:miter lim="400000"/>
          </a:ln>
        </p:spPr>
      </p:pic>
      <p:sp>
        <p:nvSpPr>
          <p:cNvPr id="272"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273" name="TextBox 6"/>
          <p:cNvSpPr txBox="1"/>
          <p:nvPr/>
        </p:nvSpPr>
        <p:spPr>
          <a:xfrm>
            <a:off x="925200" y="2581200"/>
            <a:ext cx="9002305" cy="293497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nSpc>
                <a:spcPct val="110000"/>
              </a:lnSpc>
              <a:spcBef>
                <a:spcPts val="600"/>
              </a:spcBef>
              <a:defRPr sz="2400">
                <a:solidFill>
                  <a:srgbClr val="0070C0"/>
                </a:solidFill>
              </a:defRPr>
            </a:pPr>
            <a:r>
              <a:rPr lang="fr-CA" sz="2400" dirty="0"/>
              <a:t>Comment être un allié</a:t>
            </a:r>
            <a:endParaRPr lang="en-CA" sz="2400" dirty="0"/>
          </a:p>
          <a:p>
            <a:pPr marL="342900" indent="-342900">
              <a:lnSpc>
                <a:spcPct val="110000"/>
              </a:lnSpc>
              <a:spcBef>
                <a:spcPts val="600"/>
              </a:spcBef>
              <a:buFont typeface="Arial" panose="020B0604020202020204" pitchFamily="34" charset="0"/>
              <a:buChar char="•"/>
              <a:defRPr sz="2200">
                <a:solidFill>
                  <a:srgbClr val="595959"/>
                </a:solidFill>
              </a:defRPr>
            </a:pPr>
            <a:r>
              <a:rPr lang="en-CA" dirty="0" err="1"/>
              <a:t>Réfléchissez</a:t>
            </a:r>
            <a:r>
              <a:rPr lang="en-CA" dirty="0"/>
              <a:t> </a:t>
            </a:r>
            <a:r>
              <a:rPr lang="en-CA" dirty="0" err="1"/>
              <a:t>à</a:t>
            </a:r>
            <a:r>
              <a:rPr lang="en-CA" dirty="0"/>
              <a:t> </a:t>
            </a:r>
            <a:r>
              <a:rPr lang="en-CA" dirty="0" err="1"/>
              <a:t>vos</a:t>
            </a:r>
            <a:r>
              <a:rPr lang="en-CA" dirty="0"/>
              <a:t> </a:t>
            </a:r>
            <a:r>
              <a:rPr lang="en-CA" dirty="0" err="1"/>
              <a:t>propres</a:t>
            </a:r>
            <a:r>
              <a:rPr lang="en-CA" dirty="0"/>
              <a:t> </a:t>
            </a:r>
            <a:r>
              <a:rPr lang="en-CA" dirty="0" err="1"/>
              <a:t>préjugés</a:t>
            </a:r>
            <a:r>
              <a:rPr lang="en-CA" dirty="0"/>
              <a:t> et </a:t>
            </a:r>
            <a:r>
              <a:rPr lang="en-CA" dirty="0" err="1"/>
              <a:t>privilèges</a:t>
            </a:r>
            <a:r>
              <a:rPr lang="en-CA" dirty="0"/>
              <a:t>. Comment </a:t>
            </a:r>
            <a:r>
              <a:rPr lang="en-CA" dirty="0" err="1"/>
              <a:t>influencent-ils</a:t>
            </a:r>
            <a:r>
              <a:rPr lang="en-CA" dirty="0"/>
              <a:t> </a:t>
            </a:r>
            <a:r>
              <a:rPr lang="en-CA" dirty="0" err="1"/>
              <a:t>vos</a:t>
            </a:r>
            <a:r>
              <a:rPr lang="en-CA" dirty="0"/>
              <a:t> </a:t>
            </a:r>
            <a:r>
              <a:rPr lang="en-CA" dirty="0" err="1"/>
              <a:t>propres</a:t>
            </a:r>
            <a:r>
              <a:rPr lang="en-CA" dirty="0"/>
              <a:t> </a:t>
            </a:r>
            <a:r>
              <a:rPr lang="en-CA" dirty="0" err="1"/>
              <a:t>choix</a:t>
            </a:r>
            <a:r>
              <a:rPr lang="en-CA" dirty="0"/>
              <a:t> et </a:t>
            </a:r>
            <a:r>
              <a:rPr lang="en-CA" dirty="0" err="1"/>
              <a:t>expériences</a:t>
            </a:r>
            <a:endParaRPr lang="en" dirty="0"/>
          </a:p>
          <a:p>
            <a:pPr marL="342900" indent="-342900">
              <a:lnSpc>
                <a:spcPct val="110000"/>
              </a:lnSpc>
              <a:spcBef>
                <a:spcPts val="600"/>
              </a:spcBef>
              <a:buFont typeface="Arial" panose="020B0604020202020204" pitchFamily="34" charset="0"/>
              <a:buChar char="•"/>
              <a:defRPr sz="2200">
                <a:solidFill>
                  <a:srgbClr val="595959"/>
                </a:solidFill>
              </a:defRPr>
            </a:pPr>
            <a:r>
              <a:rPr lang="en-CA" sz="2200" dirty="0" err="1"/>
              <a:t>Utilisez</a:t>
            </a:r>
            <a:r>
              <a:rPr lang="en-CA" sz="2200" dirty="0"/>
              <a:t> </a:t>
            </a:r>
            <a:r>
              <a:rPr lang="en-CA" sz="2200" dirty="0" err="1"/>
              <a:t>votre</a:t>
            </a:r>
            <a:r>
              <a:rPr lang="en-CA" sz="2200" dirty="0"/>
              <a:t> </a:t>
            </a:r>
            <a:r>
              <a:rPr lang="en-CA" sz="2200" dirty="0" err="1"/>
              <a:t>privilège</a:t>
            </a:r>
            <a:r>
              <a:rPr lang="en-CA" sz="2200" dirty="0"/>
              <a:t> pour </a:t>
            </a:r>
            <a:r>
              <a:rPr lang="en-CA" sz="2200" dirty="0" err="1"/>
              <a:t>élever</a:t>
            </a:r>
            <a:r>
              <a:rPr lang="en-CA" sz="2200" dirty="0"/>
              <a:t> la </a:t>
            </a:r>
            <a:r>
              <a:rPr lang="en-CA" sz="2200" dirty="0" err="1"/>
              <a:t>voix</a:t>
            </a:r>
            <a:r>
              <a:rPr lang="en-CA" sz="2200" dirty="0"/>
              <a:t> des </a:t>
            </a:r>
            <a:r>
              <a:rPr lang="en-CA" sz="2200" dirty="0" err="1"/>
              <a:t>personnes</a:t>
            </a:r>
            <a:r>
              <a:rPr lang="en-CA" sz="2200" dirty="0"/>
              <a:t> </a:t>
            </a:r>
            <a:r>
              <a:rPr lang="en-CA" sz="2200" dirty="0" err="1"/>
              <a:t>marginalisées</a:t>
            </a:r>
            <a:r>
              <a:rPr lang="en-CA" sz="2200" dirty="0"/>
              <a:t>; laissez-les </a:t>
            </a:r>
            <a:r>
              <a:rPr lang="en-CA" sz="2200" dirty="0" err="1"/>
              <a:t>partager</a:t>
            </a:r>
            <a:r>
              <a:rPr lang="en-CA" sz="2200" dirty="0"/>
              <a:t> </a:t>
            </a:r>
            <a:r>
              <a:rPr lang="en-CA" sz="2200" dirty="0" err="1"/>
              <a:t>leurs</a:t>
            </a:r>
            <a:r>
              <a:rPr lang="en-CA" sz="2200" dirty="0"/>
              <a:t> </a:t>
            </a:r>
            <a:r>
              <a:rPr lang="en-CA" sz="2200" dirty="0" err="1"/>
              <a:t>propres</a:t>
            </a:r>
            <a:r>
              <a:rPr lang="en-CA" sz="2200" dirty="0"/>
              <a:t> </a:t>
            </a:r>
            <a:r>
              <a:rPr lang="en-CA" sz="2200" dirty="0" err="1"/>
              <a:t>histoire</a:t>
            </a:r>
            <a:endParaRPr lang="en-CA" sz="2200" dirty="0"/>
          </a:p>
          <a:p>
            <a:pPr marL="342900" indent="-342900">
              <a:lnSpc>
                <a:spcPct val="110000"/>
              </a:lnSpc>
              <a:spcBef>
                <a:spcPts val="600"/>
              </a:spcBef>
              <a:buFont typeface="Arial" panose="020B0604020202020204" pitchFamily="34" charset="0"/>
              <a:buChar char="•"/>
              <a:defRPr sz="2200">
                <a:solidFill>
                  <a:srgbClr val="595959"/>
                </a:solidFill>
              </a:defRPr>
            </a:pPr>
            <a:r>
              <a:rPr lang="en-CA" sz="2200" dirty="0" err="1"/>
              <a:t>Soit</a:t>
            </a:r>
            <a:r>
              <a:rPr lang="en-CA" sz="2200" dirty="0"/>
              <a:t> brave; </a:t>
            </a:r>
            <a:r>
              <a:rPr lang="en-CA" sz="2200" dirty="0" err="1"/>
              <a:t>dénoncer</a:t>
            </a:r>
            <a:r>
              <a:rPr lang="en-CA" sz="2200" dirty="0"/>
              <a:t> la discrimination et les </a:t>
            </a:r>
            <a:r>
              <a:rPr lang="en-CA" sz="2200" dirty="0" err="1"/>
              <a:t>systèmes</a:t>
            </a:r>
            <a:r>
              <a:rPr lang="en-CA" sz="2200" dirty="0"/>
              <a:t> </a:t>
            </a:r>
            <a:r>
              <a:rPr lang="en-CA" sz="2200" dirty="0" err="1"/>
              <a:t>d'oppression</a:t>
            </a:r>
            <a:r>
              <a:rPr lang="en-CA" sz="2200" dirty="0"/>
              <a:t> qui </a:t>
            </a:r>
            <a:r>
              <a:rPr lang="en-CA" sz="2200" dirty="0" err="1"/>
              <a:t>maintiennent</a:t>
            </a:r>
            <a:r>
              <a:rPr lang="en-CA" sz="2200" dirty="0"/>
              <a:t> </a:t>
            </a:r>
            <a:r>
              <a:rPr lang="en-CA" sz="2200" dirty="0" err="1"/>
              <a:t>certains</a:t>
            </a:r>
            <a:r>
              <a:rPr lang="en-CA" sz="2200" dirty="0"/>
              <a:t> </a:t>
            </a:r>
            <a:r>
              <a:rPr lang="en-CA" sz="2200" dirty="0" err="1"/>
              <a:t>groupes</a:t>
            </a:r>
            <a:r>
              <a:rPr lang="en-CA" sz="2200" dirty="0"/>
              <a:t> dans des positions </a:t>
            </a:r>
            <a:r>
              <a:rPr lang="en-CA" sz="2200" dirty="0" err="1"/>
              <a:t>défavorisées</a:t>
            </a:r>
            <a:endParaRPr dirty="0"/>
          </a:p>
        </p:txBody>
      </p:sp>
      <p:sp>
        <p:nvSpPr>
          <p:cNvPr id="274" name="TextBox 9"/>
          <p:cNvSpPr txBox="1"/>
          <p:nvPr/>
        </p:nvSpPr>
        <p:spPr>
          <a:xfrm>
            <a:off x="910046" y="1662620"/>
            <a:ext cx="9292858"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r>
              <a:rPr lang="fr-CA" dirty="0"/>
              <a:t>Une action continue </a:t>
            </a:r>
            <a:endParaRPr lang="en-CA" dirty="0"/>
          </a:p>
        </p:txBody>
      </p:sp>
      <p:sp>
        <p:nvSpPr>
          <p:cNvPr id="275" name="TextBox 10"/>
          <p:cNvSpPr txBox="1"/>
          <p:nvPr/>
        </p:nvSpPr>
        <p:spPr>
          <a:xfrm>
            <a:off x="1446" y="6282066"/>
            <a:ext cx="12204842" cy="43707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spc="100">
                <a:solidFill>
                  <a:srgbClr val="FFFFFF"/>
                </a:solidFill>
              </a:defRPr>
            </a:lvl1pPr>
          </a:lstStyle>
          <a:p>
            <a:r>
              <a:t>SOGIeducation.org                                                                               #sogi123</a:t>
            </a:r>
          </a:p>
        </p:txBody>
      </p:sp>
      <p:sp>
        <p:nvSpPr>
          <p:cNvPr id="7" name="Rectangle 6">
            <a:extLst>
              <a:ext uri="{FF2B5EF4-FFF2-40B4-BE49-F238E27FC236}">
                <a16:creationId xmlns:a16="http://schemas.microsoft.com/office/drawing/2014/main" id="{677E0FCA-D36B-6A46-9839-71D78174B827}"/>
              </a:ext>
            </a:extLst>
          </p:cNvPr>
          <p:cNvSpPr>
            <a:spLocks noChangeArrowheads="1"/>
          </p:cNvSpPr>
          <p:nvPr/>
        </p:nvSpPr>
        <p:spPr bwMode="auto">
          <a:xfrm>
            <a:off x="311046" y="4135428"/>
            <a:ext cx="65" cy="46166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281" name="Picture 3" descr="Picture 3"/>
          <p:cNvPicPr>
            <a:picLocks noChangeAspect="1"/>
          </p:cNvPicPr>
          <p:nvPr/>
        </p:nvPicPr>
        <p:blipFill>
          <a:blip r:embed="rId3"/>
          <a:stretch>
            <a:fillRect/>
          </a:stretch>
        </p:blipFill>
        <p:spPr>
          <a:xfrm>
            <a:off x="265326" y="344256"/>
            <a:ext cx="713055" cy="774378"/>
          </a:xfrm>
          <a:prstGeom prst="rect">
            <a:avLst/>
          </a:prstGeom>
          <a:ln w="12700">
            <a:miter lim="400000"/>
          </a:ln>
        </p:spPr>
      </p:pic>
      <p:sp>
        <p:nvSpPr>
          <p:cNvPr id="282"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283" name="TextBox 6"/>
          <p:cNvSpPr txBox="1"/>
          <p:nvPr/>
        </p:nvSpPr>
        <p:spPr>
          <a:xfrm>
            <a:off x="925200" y="2581200"/>
            <a:ext cx="9002305" cy="1740798"/>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nSpc>
                <a:spcPct val="110000"/>
              </a:lnSpc>
              <a:spcBef>
                <a:spcPts val="600"/>
              </a:spcBef>
              <a:defRPr sz="2400">
                <a:solidFill>
                  <a:srgbClr val="0070C0"/>
                </a:solidFill>
              </a:defRPr>
            </a:pPr>
            <a:r>
              <a:rPr lang="fr-CA" sz="2400" dirty="0"/>
              <a:t>Être un allié est une action soutenue et continuelle</a:t>
            </a:r>
            <a:r>
              <a:rPr lang="en-CA" sz="2400" dirty="0"/>
              <a:t> </a:t>
            </a:r>
            <a:endParaRPr lang="fr-CA" dirty="0"/>
          </a:p>
          <a:p>
            <a:pPr marL="457200" indent="-457200">
              <a:lnSpc>
                <a:spcPct val="110000"/>
              </a:lnSpc>
              <a:spcBef>
                <a:spcPts val="600"/>
              </a:spcBef>
              <a:buFont typeface="+mj-lt"/>
              <a:buAutoNum type="arabicPeriod"/>
              <a:defRPr sz="2200">
                <a:solidFill>
                  <a:srgbClr val="595959"/>
                </a:solidFill>
              </a:defRPr>
            </a:pPr>
            <a:r>
              <a:rPr lang="fr-CA" sz="2200" dirty="0"/>
              <a:t>Quels objectifs pratiques</a:t>
            </a:r>
            <a:r>
              <a:rPr lang="en-CA" sz="2200" dirty="0"/>
              <a:t> </a:t>
            </a:r>
            <a:r>
              <a:rPr lang="fr-CA" sz="2200" dirty="0"/>
              <a:t>pouvons-nous établir en équipe pour agir en tant qu’alliés</a:t>
            </a:r>
            <a:r>
              <a:rPr lang="en-CA" dirty="0"/>
              <a:t>?</a:t>
            </a:r>
          </a:p>
          <a:p>
            <a:pPr marL="457200" indent="-457200">
              <a:lnSpc>
                <a:spcPct val="110000"/>
              </a:lnSpc>
              <a:spcBef>
                <a:spcPts val="600"/>
              </a:spcBef>
              <a:buFont typeface="+mj-lt"/>
              <a:buAutoNum type="arabicPeriod"/>
              <a:defRPr sz="2200">
                <a:solidFill>
                  <a:srgbClr val="595959"/>
                </a:solidFill>
              </a:defRPr>
            </a:pPr>
            <a:r>
              <a:rPr lang="fr-FR" sz="2200" dirty="0"/>
              <a:t>Comment restons-nous mutuellement responsables</a:t>
            </a:r>
            <a:r>
              <a:rPr lang="en-CA" dirty="0"/>
              <a:t>?</a:t>
            </a:r>
          </a:p>
        </p:txBody>
      </p:sp>
      <p:sp>
        <p:nvSpPr>
          <p:cNvPr id="284" name="TextBox 9"/>
          <p:cNvSpPr txBox="1"/>
          <p:nvPr/>
        </p:nvSpPr>
        <p:spPr>
          <a:xfrm>
            <a:off x="910046" y="1662620"/>
            <a:ext cx="9292858"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r>
              <a:rPr lang="fr-CA" dirty="0"/>
              <a:t>Discussion : Être un allié</a:t>
            </a:r>
            <a:endParaRPr lang="en-CA" dirty="0"/>
          </a:p>
        </p:txBody>
      </p:sp>
      <p:sp>
        <p:nvSpPr>
          <p:cNvPr id="285" name="TextBox 10"/>
          <p:cNvSpPr txBox="1"/>
          <p:nvPr/>
        </p:nvSpPr>
        <p:spPr>
          <a:xfrm>
            <a:off x="1446" y="6282066"/>
            <a:ext cx="12204842" cy="43707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spc="100">
                <a:solidFill>
                  <a:srgbClr val="FFFFFF"/>
                </a:solidFill>
              </a:defRPr>
            </a:lvl1pPr>
          </a:lstStyle>
          <a:p>
            <a:r>
              <a:t>SOGIeducation.org                                                                               #sogi123</a:t>
            </a:r>
          </a:p>
        </p:txBody>
      </p:sp>
      <p:pic>
        <p:nvPicPr>
          <p:cNvPr id="9" name="Picture 2" descr="Picture 2">
            <a:extLst>
              <a:ext uri="{FF2B5EF4-FFF2-40B4-BE49-F238E27FC236}">
                <a16:creationId xmlns:a16="http://schemas.microsoft.com/office/drawing/2014/main" id="{A034EE50-CC5F-B94D-A1A3-022FC7940F93}"/>
              </a:ext>
            </a:extLst>
          </p:cNvPr>
          <p:cNvPicPr>
            <a:picLocks noChangeAspect="1"/>
          </p:cNvPicPr>
          <p:nvPr/>
        </p:nvPicPr>
        <p:blipFill>
          <a:blip r:embed="rId4"/>
          <a:stretch>
            <a:fillRect/>
          </a:stretch>
        </p:blipFill>
        <p:spPr>
          <a:xfrm>
            <a:off x="9612787" y="3883419"/>
            <a:ext cx="2348111" cy="1562476"/>
          </a:xfrm>
          <a:prstGeom prst="rect">
            <a:avLst/>
          </a:prstGeom>
          <a:ln w="12700">
            <a:miter lim="400000"/>
          </a:ln>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291" name="Picture 3" descr="Picture 3"/>
          <p:cNvPicPr>
            <a:picLocks noChangeAspect="1"/>
          </p:cNvPicPr>
          <p:nvPr/>
        </p:nvPicPr>
        <p:blipFill>
          <a:blip r:embed="rId3"/>
          <a:stretch>
            <a:fillRect/>
          </a:stretch>
        </p:blipFill>
        <p:spPr>
          <a:xfrm>
            <a:off x="265326" y="344256"/>
            <a:ext cx="713055" cy="774378"/>
          </a:xfrm>
          <a:prstGeom prst="rect">
            <a:avLst/>
          </a:prstGeom>
          <a:ln w="12700">
            <a:miter lim="400000"/>
          </a:ln>
        </p:spPr>
      </p:pic>
      <p:sp>
        <p:nvSpPr>
          <p:cNvPr id="292"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293" name="TextBox 6"/>
          <p:cNvSpPr txBox="1"/>
          <p:nvPr/>
        </p:nvSpPr>
        <p:spPr>
          <a:xfrm>
            <a:off x="910046" y="2577871"/>
            <a:ext cx="9002305" cy="224599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457200" indent="-457200">
              <a:lnSpc>
                <a:spcPct val="110000"/>
              </a:lnSpc>
              <a:spcBef>
                <a:spcPts val="600"/>
              </a:spcBef>
              <a:buSzPct val="100000"/>
              <a:buAutoNum type="arabicPeriod"/>
              <a:defRPr sz="2400"/>
            </a:pPr>
            <a:r>
              <a:rPr lang="en-CA" sz="2400" dirty="0"/>
              <a:t>Quelle </a:t>
            </a:r>
            <a:r>
              <a:rPr lang="en-CA" sz="2400" dirty="0" err="1"/>
              <a:t>est</a:t>
            </a:r>
            <a:r>
              <a:rPr lang="en-CA" sz="2400" dirty="0"/>
              <a:t> la chose que </a:t>
            </a:r>
            <a:r>
              <a:rPr lang="en-CA" sz="2400" dirty="0" err="1"/>
              <a:t>vous</a:t>
            </a:r>
            <a:r>
              <a:rPr lang="en-CA" sz="2400" dirty="0"/>
              <a:t> </a:t>
            </a:r>
            <a:r>
              <a:rPr lang="en-CA" sz="2400" dirty="0" err="1"/>
              <a:t>pourriez</a:t>
            </a:r>
            <a:r>
              <a:rPr lang="en-CA" sz="2400" dirty="0"/>
              <a:t> changer </a:t>
            </a:r>
            <a:r>
              <a:rPr lang="en-CA" sz="2400" dirty="0" err="1"/>
              <a:t>demain</a:t>
            </a:r>
            <a:r>
              <a:rPr lang="en-CA" sz="2400" dirty="0"/>
              <a:t> pour </a:t>
            </a:r>
            <a:r>
              <a:rPr lang="en-CA" sz="2400" dirty="0" err="1"/>
              <a:t>avoir</a:t>
            </a:r>
            <a:r>
              <a:rPr lang="en-CA" sz="2400" dirty="0"/>
              <a:t> un impact </a:t>
            </a:r>
            <a:r>
              <a:rPr lang="en-CA" sz="2400" dirty="0" err="1"/>
              <a:t>positif</a:t>
            </a:r>
            <a:r>
              <a:rPr lang="en-CA" sz="2400" dirty="0"/>
              <a:t> sur </a:t>
            </a:r>
            <a:r>
              <a:rPr lang="en-CA" sz="2400" dirty="0" err="1"/>
              <a:t>vos</a:t>
            </a:r>
            <a:r>
              <a:rPr lang="en-CA" sz="2400" dirty="0"/>
              <a:t> </a:t>
            </a:r>
            <a:r>
              <a:rPr lang="en-CA" sz="2400" dirty="0" err="1"/>
              <a:t>élèves</a:t>
            </a:r>
            <a:r>
              <a:rPr dirty="0"/>
              <a:t>?</a:t>
            </a:r>
          </a:p>
          <a:p>
            <a:pPr marL="457200" indent="-457200">
              <a:lnSpc>
                <a:spcPct val="110000"/>
              </a:lnSpc>
              <a:spcBef>
                <a:spcPts val="600"/>
              </a:spcBef>
              <a:buSzPct val="100000"/>
              <a:buAutoNum type="arabicPeriod"/>
              <a:defRPr sz="2400"/>
            </a:pPr>
            <a:r>
              <a:rPr lang="en-CA" sz="2400" dirty="0"/>
              <a:t>A-t-on </a:t>
            </a:r>
            <a:r>
              <a:rPr lang="en-CA" sz="2400" dirty="0" err="1"/>
              <a:t>répondu</a:t>
            </a:r>
            <a:r>
              <a:rPr lang="en-CA" sz="2400" dirty="0"/>
              <a:t> </a:t>
            </a:r>
            <a:r>
              <a:rPr lang="en-CA" sz="2400" dirty="0" err="1"/>
              <a:t>à</a:t>
            </a:r>
            <a:r>
              <a:rPr lang="en-CA" sz="2400" dirty="0"/>
              <a:t> </a:t>
            </a:r>
            <a:r>
              <a:rPr lang="en-CA" sz="2400" dirty="0" err="1"/>
              <a:t>toutes</a:t>
            </a:r>
            <a:r>
              <a:rPr lang="en-CA" sz="2400" dirty="0"/>
              <a:t> </a:t>
            </a:r>
            <a:r>
              <a:rPr lang="en-CA" sz="2400" dirty="0" err="1"/>
              <a:t>vos</a:t>
            </a:r>
            <a:r>
              <a:rPr lang="en-CA" sz="2400" dirty="0"/>
              <a:t> questions? Est-</a:t>
            </a:r>
            <a:r>
              <a:rPr lang="en-CA" sz="2400" dirty="0" err="1"/>
              <a:t>ce</a:t>
            </a:r>
            <a:r>
              <a:rPr lang="en-CA" sz="2400" dirty="0"/>
              <a:t> </a:t>
            </a:r>
            <a:r>
              <a:rPr lang="en-CA" sz="2400" dirty="0" err="1"/>
              <a:t>qu'il</a:t>
            </a:r>
            <a:r>
              <a:rPr lang="en-CA" sz="2400" dirty="0"/>
              <a:t> </a:t>
            </a:r>
            <a:r>
              <a:rPr lang="en-CA" sz="2400" dirty="0" err="1"/>
              <a:t>en</a:t>
            </a:r>
            <a:r>
              <a:rPr lang="en-CA" sz="2400" dirty="0"/>
              <a:t> </a:t>
            </a:r>
            <a:r>
              <a:rPr lang="en-CA" sz="2400" dirty="0" err="1"/>
              <a:t>reste</a:t>
            </a:r>
            <a:r>
              <a:rPr dirty="0"/>
              <a:t>?</a:t>
            </a:r>
            <a:endParaRPr dirty="0">
              <a:solidFill>
                <a:srgbClr val="595959"/>
              </a:solidFill>
            </a:endParaRPr>
          </a:p>
          <a:p>
            <a:pPr marL="457200" indent="-457200">
              <a:lnSpc>
                <a:spcPct val="110000"/>
              </a:lnSpc>
              <a:spcBef>
                <a:spcPts val="600"/>
              </a:spcBef>
              <a:buSzPct val="100000"/>
              <a:buAutoNum type="arabicPeriod"/>
              <a:defRPr sz="2400"/>
            </a:pPr>
            <a:r>
              <a:rPr lang="en-CA" sz="2400" dirty="0" err="1"/>
              <a:t>Où</a:t>
            </a:r>
            <a:r>
              <a:rPr lang="en-CA" sz="2400" dirty="0"/>
              <a:t> </a:t>
            </a:r>
            <a:r>
              <a:rPr lang="en-CA" sz="2400" dirty="0" err="1"/>
              <a:t>pourriez-vous</a:t>
            </a:r>
            <a:r>
              <a:rPr lang="en-CA" sz="2400" dirty="0"/>
              <a:t> </a:t>
            </a:r>
            <a:r>
              <a:rPr lang="en-CA" sz="2400" dirty="0" err="1"/>
              <a:t>aller</a:t>
            </a:r>
            <a:r>
              <a:rPr lang="en-CA" sz="2400" dirty="0"/>
              <a:t> pour </a:t>
            </a:r>
            <a:r>
              <a:rPr lang="en-CA" sz="2400" dirty="0" err="1"/>
              <a:t>trouver</a:t>
            </a:r>
            <a:r>
              <a:rPr lang="en-CA" sz="2400" dirty="0"/>
              <a:t> des </a:t>
            </a:r>
            <a:r>
              <a:rPr lang="en-CA" sz="2400" dirty="0" err="1"/>
              <a:t>réponses</a:t>
            </a:r>
            <a:r>
              <a:rPr lang="en-CA" sz="2400" dirty="0"/>
              <a:t> </a:t>
            </a:r>
            <a:r>
              <a:rPr lang="en-CA" sz="2400" dirty="0" err="1"/>
              <a:t>à</a:t>
            </a:r>
            <a:r>
              <a:rPr lang="en-CA" sz="2400" dirty="0"/>
              <a:t> </a:t>
            </a:r>
            <a:r>
              <a:rPr lang="en-CA" sz="2400" dirty="0" err="1"/>
              <a:t>toutes</a:t>
            </a:r>
            <a:r>
              <a:rPr lang="en-CA" sz="2400" dirty="0"/>
              <a:t> les questions que </a:t>
            </a:r>
            <a:r>
              <a:rPr lang="en-CA" sz="2400" dirty="0" err="1"/>
              <a:t>vous</a:t>
            </a:r>
            <a:r>
              <a:rPr lang="en-CA" sz="2400" dirty="0"/>
              <a:t> </a:t>
            </a:r>
            <a:r>
              <a:rPr lang="en-CA" sz="2400" dirty="0" err="1"/>
              <a:t>pourriez</a:t>
            </a:r>
            <a:r>
              <a:rPr lang="en-CA" sz="2400" dirty="0"/>
              <a:t> </a:t>
            </a:r>
            <a:r>
              <a:rPr lang="en-CA" sz="2400" dirty="0" err="1"/>
              <a:t>avoir</a:t>
            </a:r>
            <a:r>
              <a:rPr lang="en-CA" sz="2400" dirty="0"/>
              <a:t> </a:t>
            </a:r>
            <a:r>
              <a:rPr lang="en-CA" sz="2400" dirty="0" err="1"/>
              <a:t>à</a:t>
            </a:r>
            <a:r>
              <a:rPr lang="en-CA" sz="2400" dirty="0"/>
              <a:t> </a:t>
            </a:r>
            <a:r>
              <a:rPr lang="en-CA" sz="2400" dirty="0" err="1"/>
              <a:t>l'avenir</a:t>
            </a:r>
            <a:r>
              <a:rPr dirty="0"/>
              <a:t>?</a:t>
            </a:r>
          </a:p>
        </p:txBody>
      </p:sp>
      <p:sp>
        <p:nvSpPr>
          <p:cNvPr id="294" name="TextBox 9"/>
          <p:cNvSpPr txBox="1"/>
          <p:nvPr/>
        </p:nvSpPr>
        <p:spPr>
          <a:xfrm>
            <a:off x="910046" y="1662620"/>
            <a:ext cx="9292858"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a:solidFill>
                  <a:srgbClr val="414142"/>
                </a:solidFill>
              </a:defRPr>
            </a:lvl1pPr>
          </a:lstStyle>
          <a:p>
            <a:r>
              <a:rPr lang="fr-CA" dirty="0"/>
              <a:t>Suivi </a:t>
            </a:r>
            <a:endParaRPr lang="en-CA" dirty="0"/>
          </a:p>
        </p:txBody>
      </p:sp>
      <p:sp>
        <p:nvSpPr>
          <p:cNvPr id="295" name="TextBox 10"/>
          <p:cNvSpPr txBox="1"/>
          <p:nvPr/>
        </p:nvSpPr>
        <p:spPr>
          <a:xfrm>
            <a:off x="1446" y="6282066"/>
            <a:ext cx="12204842" cy="43707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spc="100">
                <a:solidFill>
                  <a:srgbClr val="FFFFFF"/>
                </a:solidFill>
              </a:defRPr>
            </a:lvl1pPr>
          </a:lstStyle>
          <a:p>
            <a:r>
              <a:t>SOGIeducation.org                                                                               #sogi123</a:t>
            </a:r>
          </a:p>
        </p:txBody>
      </p:sp>
      <p:pic>
        <p:nvPicPr>
          <p:cNvPr id="296" name="Picture 8" descr="Picture 8"/>
          <p:cNvPicPr>
            <a:picLocks noChangeAspect="1"/>
          </p:cNvPicPr>
          <p:nvPr/>
        </p:nvPicPr>
        <p:blipFill>
          <a:blip r:embed="rId4"/>
          <a:stretch>
            <a:fillRect/>
          </a:stretch>
        </p:blipFill>
        <p:spPr>
          <a:xfrm>
            <a:off x="9612000" y="3884400"/>
            <a:ext cx="1903300" cy="1912805"/>
          </a:xfrm>
          <a:prstGeom prst="rect">
            <a:avLst/>
          </a:prstGeom>
          <a:ln w="12700">
            <a:miter lim="400000"/>
          </a:ln>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Rectangle 2"/>
          <p:cNvSpPr/>
          <p:nvPr/>
        </p:nvSpPr>
        <p:spPr>
          <a:xfrm>
            <a:off x="-2" y="2673350"/>
            <a:ext cx="12192001" cy="2771775"/>
          </a:xfrm>
          <a:prstGeom prst="rect">
            <a:avLst/>
          </a:prstGeom>
          <a:solidFill>
            <a:srgbClr val="4891D1"/>
          </a:solidFill>
          <a:ln w="12700">
            <a:miter lim="400000"/>
          </a:ln>
        </p:spPr>
        <p:txBody>
          <a:bodyPr lIns="45719" rIns="45719" anchor="ctr"/>
          <a:lstStyle/>
          <a:p>
            <a:pPr algn="ctr">
              <a:defRPr sz="1800">
                <a:solidFill>
                  <a:srgbClr val="FFFFFF"/>
                </a:solidFill>
                <a:latin typeface="+mj-lt"/>
                <a:ea typeface="+mj-ea"/>
                <a:cs typeface="+mj-cs"/>
                <a:sym typeface="Calibri"/>
              </a:defRPr>
            </a:pPr>
            <a:endParaRPr/>
          </a:p>
        </p:txBody>
      </p:sp>
      <p:sp>
        <p:nvSpPr>
          <p:cNvPr id="301"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302" name="Picture 3" descr="Picture 3"/>
          <p:cNvPicPr>
            <a:picLocks noChangeAspect="1"/>
          </p:cNvPicPr>
          <p:nvPr/>
        </p:nvPicPr>
        <p:blipFill>
          <a:blip r:embed="rId3"/>
          <a:stretch>
            <a:fillRect/>
          </a:stretch>
        </p:blipFill>
        <p:spPr>
          <a:xfrm>
            <a:off x="265326" y="344256"/>
            <a:ext cx="713055" cy="774378"/>
          </a:xfrm>
          <a:prstGeom prst="rect">
            <a:avLst/>
          </a:prstGeom>
          <a:ln w="12700">
            <a:miter lim="400000"/>
          </a:ln>
        </p:spPr>
      </p:pic>
      <p:sp>
        <p:nvSpPr>
          <p:cNvPr id="303"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304" name="TextBox 6"/>
          <p:cNvSpPr txBox="1"/>
          <p:nvPr/>
        </p:nvSpPr>
        <p:spPr>
          <a:xfrm>
            <a:off x="699225" y="3093517"/>
            <a:ext cx="10793549" cy="159716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457200" indent="-457200" algn="ctr">
              <a:lnSpc>
                <a:spcPct val="110000"/>
              </a:lnSpc>
              <a:defRPr sz="2600">
                <a:solidFill>
                  <a:srgbClr val="FFFFFF"/>
                </a:solidFill>
              </a:defRPr>
            </a:pPr>
            <a:r>
              <a:rPr lang="en-CA" dirty="0" err="1"/>
              <a:t>Soutenir</a:t>
            </a:r>
            <a:r>
              <a:rPr lang="en-CA" dirty="0"/>
              <a:t> </a:t>
            </a:r>
            <a:r>
              <a:rPr lang="en-CA" dirty="0" err="1"/>
              <a:t>tous</a:t>
            </a:r>
            <a:r>
              <a:rPr lang="en-CA" dirty="0"/>
              <a:t> les </a:t>
            </a:r>
            <a:r>
              <a:rPr lang="en-CA" dirty="0" err="1"/>
              <a:t>étudiants</a:t>
            </a:r>
            <a:r>
              <a:rPr dirty="0"/>
              <a:t>.</a:t>
            </a:r>
          </a:p>
          <a:p>
            <a:pPr marL="457200" indent="-457200" algn="ctr">
              <a:lnSpc>
                <a:spcPct val="110000"/>
              </a:lnSpc>
              <a:defRPr sz="2600">
                <a:solidFill>
                  <a:srgbClr val="FFFFFF"/>
                </a:solidFill>
              </a:defRPr>
            </a:pPr>
            <a:endParaRPr dirty="0"/>
          </a:p>
          <a:p>
            <a:pPr marL="457200" indent="-457200" algn="ctr">
              <a:lnSpc>
                <a:spcPct val="110000"/>
              </a:lnSpc>
              <a:defRPr sz="4000">
                <a:solidFill>
                  <a:srgbClr val="FFFFFF"/>
                </a:solidFill>
              </a:defRPr>
            </a:pPr>
            <a:r>
              <a:rPr lang="en-CA" dirty="0" err="1"/>
              <a:t>Consulté</a:t>
            </a:r>
            <a:r>
              <a:rPr dirty="0"/>
              <a:t> </a:t>
            </a:r>
            <a:r>
              <a:rPr dirty="0" err="1"/>
              <a:t>SOGIeducation.org</a:t>
            </a:r>
            <a:endParaRPr dirty="0"/>
          </a:p>
        </p:txBody>
      </p:sp>
      <p:sp>
        <p:nvSpPr>
          <p:cNvPr id="305" name="TextBox 9"/>
          <p:cNvSpPr txBox="1"/>
          <p:nvPr/>
        </p:nvSpPr>
        <p:spPr>
          <a:xfrm>
            <a:off x="1449571" y="1577810"/>
            <a:ext cx="9292858"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lstStyle>
          <a:p>
            <a:r>
              <a:rPr lang="en-CA" dirty="0"/>
              <a:t>Merci</a:t>
            </a:r>
            <a:r>
              <a:rPr dirty="0"/>
              <a:t>!</a:t>
            </a:r>
          </a:p>
        </p:txBody>
      </p:sp>
      <p:sp>
        <p:nvSpPr>
          <p:cNvPr id="306" name="TextBox 10"/>
          <p:cNvSpPr txBox="1"/>
          <p:nvPr/>
        </p:nvSpPr>
        <p:spPr>
          <a:xfrm>
            <a:off x="1446" y="6282066"/>
            <a:ext cx="12204842" cy="43707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spc="100">
                <a:solidFill>
                  <a:srgbClr val="FFFFFF"/>
                </a:solidFill>
              </a:defRPr>
            </a:lvl1pPr>
          </a:lstStyle>
          <a:p>
            <a:r>
              <a:t>SOGIeducation.org                                                                               #sogi123</a:t>
            </a:r>
          </a:p>
        </p:txBody>
      </p:sp>
      <p:pic>
        <p:nvPicPr>
          <p:cNvPr id="3" name="Picture 2">
            <a:extLst>
              <a:ext uri="{FF2B5EF4-FFF2-40B4-BE49-F238E27FC236}">
                <a16:creationId xmlns:a16="http://schemas.microsoft.com/office/drawing/2014/main" id="{58B84B51-D297-704A-865F-8C67BEE1C7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77043" y="284892"/>
            <a:ext cx="1346929" cy="621660"/>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131" name="Picture 3" descr="Picture 3"/>
          <p:cNvPicPr>
            <a:picLocks noChangeAspect="1"/>
          </p:cNvPicPr>
          <p:nvPr/>
        </p:nvPicPr>
        <p:blipFill>
          <a:blip r:embed="rId3"/>
          <a:stretch>
            <a:fillRect/>
          </a:stretch>
        </p:blipFill>
        <p:spPr>
          <a:xfrm>
            <a:off x="265326" y="344256"/>
            <a:ext cx="713055" cy="774378"/>
          </a:xfrm>
          <a:prstGeom prst="rect">
            <a:avLst/>
          </a:prstGeom>
          <a:ln w="12700">
            <a:miter lim="400000"/>
          </a:ln>
        </p:spPr>
      </p:pic>
      <p:sp>
        <p:nvSpPr>
          <p:cNvPr id="132"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133" name="TextBox 6"/>
          <p:cNvSpPr txBox="1"/>
          <p:nvPr/>
        </p:nvSpPr>
        <p:spPr>
          <a:xfrm>
            <a:off x="990000" y="2582807"/>
            <a:ext cx="8252991" cy="170694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457200" indent="-457200">
              <a:lnSpc>
                <a:spcPct val="110000"/>
              </a:lnSpc>
              <a:spcBef>
                <a:spcPts val="600"/>
              </a:spcBef>
              <a:buSzPct val="100000"/>
              <a:buAutoNum type="arabicPeriod"/>
              <a:defRPr sz="2200">
                <a:solidFill>
                  <a:srgbClr val="595959"/>
                </a:solidFill>
              </a:defRPr>
            </a:pPr>
            <a:r>
              <a:rPr lang="en-CA" dirty="0" err="1"/>
              <a:t>Qu’est-ce</a:t>
            </a:r>
            <a:r>
              <a:rPr lang="en-CA" dirty="0"/>
              <a:t> que </a:t>
            </a:r>
            <a:r>
              <a:rPr lang="en-CA" dirty="0" err="1"/>
              <a:t>l’intersectionnalité</a:t>
            </a:r>
            <a:r>
              <a:rPr lang="en-CA" dirty="0"/>
              <a:t>?</a:t>
            </a:r>
            <a:endParaRPr dirty="0"/>
          </a:p>
          <a:p>
            <a:pPr marL="457200" indent="-457200">
              <a:lnSpc>
                <a:spcPct val="110000"/>
              </a:lnSpc>
              <a:spcBef>
                <a:spcPts val="600"/>
              </a:spcBef>
              <a:buSzPct val="100000"/>
              <a:buAutoNum type="arabicPeriod"/>
              <a:defRPr sz="2200">
                <a:solidFill>
                  <a:srgbClr val="595959"/>
                </a:solidFill>
              </a:defRPr>
            </a:pPr>
            <a:r>
              <a:rPr lang="en-CA" dirty="0" err="1"/>
              <a:t>Pourquoi</a:t>
            </a:r>
            <a:r>
              <a:rPr lang="en-CA" dirty="0"/>
              <a:t> </a:t>
            </a:r>
            <a:r>
              <a:rPr lang="en-CA" dirty="0" err="1"/>
              <a:t>c’est</a:t>
            </a:r>
            <a:r>
              <a:rPr lang="en-CA" dirty="0"/>
              <a:t> un </a:t>
            </a:r>
            <a:r>
              <a:rPr lang="en-CA" dirty="0" err="1"/>
              <a:t>sujet</a:t>
            </a:r>
            <a:r>
              <a:rPr lang="en-CA" dirty="0"/>
              <a:t> important</a:t>
            </a:r>
            <a:r>
              <a:rPr dirty="0"/>
              <a:t>?</a:t>
            </a:r>
          </a:p>
          <a:p>
            <a:pPr marL="457200" indent="-457200">
              <a:lnSpc>
                <a:spcPct val="110000"/>
              </a:lnSpc>
              <a:spcBef>
                <a:spcPts val="600"/>
              </a:spcBef>
              <a:buSzPct val="100000"/>
              <a:buAutoNum type="arabicPeriod"/>
              <a:defRPr sz="2200">
                <a:solidFill>
                  <a:srgbClr val="595959"/>
                </a:solidFill>
              </a:defRPr>
            </a:pPr>
            <a:r>
              <a:rPr lang="en-CA" dirty="0"/>
              <a:t>Comment appliquer </a:t>
            </a:r>
            <a:r>
              <a:rPr lang="en-CA" dirty="0" err="1"/>
              <a:t>une</a:t>
            </a:r>
            <a:r>
              <a:rPr lang="en-CA" dirty="0"/>
              <a:t> perspective </a:t>
            </a:r>
            <a:r>
              <a:rPr lang="en-CA" dirty="0" err="1"/>
              <a:t>intersectionnelle</a:t>
            </a:r>
            <a:r>
              <a:rPr lang="en-CA" dirty="0"/>
              <a:t> </a:t>
            </a:r>
            <a:r>
              <a:rPr lang="en-CA" dirty="0" err="1"/>
              <a:t>à</a:t>
            </a:r>
            <a:r>
              <a:rPr lang="en-CA" dirty="0"/>
              <a:t> </a:t>
            </a:r>
            <a:r>
              <a:rPr lang="en-CA" dirty="0" err="1"/>
              <a:t>notre</a:t>
            </a:r>
            <a:r>
              <a:rPr lang="en-CA" dirty="0"/>
              <a:t> démarche </a:t>
            </a:r>
            <a:r>
              <a:rPr lang="en-CA" dirty="0" err="1"/>
              <a:t>pédagogique</a:t>
            </a:r>
            <a:r>
              <a:rPr lang="en-CA" dirty="0"/>
              <a:t> </a:t>
            </a:r>
            <a:r>
              <a:rPr dirty="0"/>
              <a:t>?</a:t>
            </a:r>
          </a:p>
        </p:txBody>
      </p:sp>
      <p:sp>
        <p:nvSpPr>
          <p:cNvPr id="134" name="TextBox 9"/>
          <p:cNvSpPr txBox="1"/>
          <p:nvPr/>
        </p:nvSpPr>
        <p:spPr>
          <a:xfrm>
            <a:off x="924802" y="1645613"/>
            <a:ext cx="10358130"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a:solidFill>
                  <a:srgbClr val="414142"/>
                </a:solidFill>
              </a:defRPr>
            </a:lvl1pPr>
          </a:lstStyle>
          <a:p>
            <a:r>
              <a:rPr lang="en-CA" dirty="0"/>
              <a:t>Today’s conversation</a:t>
            </a:r>
          </a:p>
        </p:txBody>
      </p:sp>
      <p:sp>
        <p:nvSpPr>
          <p:cNvPr id="135" name="TextBox 10"/>
          <p:cNvSpPr txBox="1"/>
          <p:nvPr/>
        </p:nvSpPr>
        <p:spPr>
          <a:xfrm>
            <a:off x="1446" y="6282066"/>
            <a:ext cx="12204842" cy="43707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spc="100">
                <a:solidFill>
                  <a:srgbClr val="FFFFFF"/>
                </a:solidFill>
              </a:defRPr>
            </a:lvl1pPr>
          </a:lstStyle>
          <a:p>
            <a:r>
              <a:t>SOGIeducation.org                                                                               #sogi123</a:t>
            </a:r>
          </a:p>
        </p:txBody>
      </p:sp>
      <p:pic>
        <p:nvPicPr>
          <p:cNvPr id="136" name="Picture 8" descr="Picture 8"/>
          <p:cNvPicPr>
            <a:picLocks noChangeAspect="1"/>
          </p:cNvPicPr>
          <p:nvPr/>
        </p:nvPicPr>
        <p:blipFill>
          <a:blip r:embed="rId4"/>
          <a:stretch>
            <a:fillRect/>
          </a:stretch>
        </p:blipFill>
        <p:spPr>
          <a:xfrm>
            <a:off x="9612000" y="3884400"/>
            <a:ext cx="1873235" cy="2004197"/>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141" name="Picture 3" descr="Picture 3"/>
          <p:cNvPicPr>
            <a:picLocks noChangeAspect="1"/>
          </p:cNvPicPr>
          <p:nvPr/>
        </p:nvPicPr>
        <p:blipFill>
          <a:blip r:embed="rId3"/>
          <a:stretch>
            <a:fillRect/>
          </a:stretch>
        </p:blipFill>
        <p:spPr>
          <a:xfrm>
            <a:off x="265326" y="344256"/>
            <a:ext cx="713055" cy="774378"/>
          </a:xfrm>
          <a:prstGeom prst="rect">
            <a:avLst/>
          </a:prstGeom>
          <a:ln w="12700">
            <a:miter lim="400000"/>
          </a:ln>
        </p:spPr>
      </p:pic>
      <p:sp>
        <p:nvSpPr>
          <p:cNvPr id="142"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143" name="TextBox 9"/>
          <p:cNvSpPr txBox="1"/>
          <p:nvPr/>
        </p:nvSpPr>
        <p:spPr>
          <a:xfrm>
            <a:off x="924802" y="1645613"/>
            <a:ext cx="10358130"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a:solidFill>
                  <a:srgbClr val="414142"/>
                </a:solidFill>
              </a:defRPr>
            </a:lvl1pPr>
          </a:lstStyle>
          <a:p>
            <a:r>
              <a:rPr dirty="0"/>
              <a:t>O</a:t>
            </a:r>
            <a:r>
              <a:rPr lang="en-CA" dirty="0"/>
              <a:t>SIG</a:t>
            </a:r>
            <a:r>
              <a:rPr dirty="0"/>
              <a:t> vs SOGI 1 2 3</a:t>
            </a:r>
          </a:p>
        </p:txBody>
      </p:sp>
      <p:sp>
        <p:nvSpPr>
          <p:cNvPr id="144" name="TextBox 10"/>
          <p:cNvSpPr txBox="1"/>
          <p:nvPr/>
        </p:nvSpPr>
        <p:spPr>
          <a:xfrm>
            <a:off x="1446" y="6282066"/>
            <a:ext cx="12204842" cy="43707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spc="100">
                <a:solidFill>
                  <a:srgbClr val="FFFFFF"/>
                </a:solidFill>
              </a:defRPr>
            </a:lvl1pPr>
          </a:lstStyle>
          <a:p>
            <a:r>
              <a:t>SOGIeducation.org                                                                               #sogi123</a:t>
            </a:r>
          </a:p>
        </p:txBody>
      </p:sp>
      <p:sp>
        <p:nvSpPr>
          <p:cNvPr id="145" name="Sexual Orientation…"/>
          <p:cNvSpPr txBox="1">
            <a:spLocks noGrp="1"/>
          </p:cNvSpPr>
          <p:nvPr>
            <p:ph type="ctrTitle"/>
          </p:nvPr>
        </p:nvSpPr>
        <p:spPr>
          <a:xfrm>
            <a:off x="621853" y="138864"/>
            <a:ext cx="5994403" cy="7086601"/>
          </a:xfrm>
          <a:prstGeom prst="rect">
            <a:avLst/>
          </a:prstGeom>
        </p:spPr>
        <p:txBody>
          <a:bodyPr lIns="50800" tIns="50800" rIns="50800" bIns="50800" anchor="ctr"/>
          <a:lstStyle/>
          <a:p>
            <a:pPr algn="l"/>
            <a:r>
              <a:rPr lang="en-CA" b="1" dirty="0"/>
              <a:t>O</a:t>
            </a:r>
            <a:r>
              <a:rPr lang="en-CA" dirty="0"/>
              <a:t>rientation </a:t>
            </a:r>
            <a:r>
              <a:rPr lang="en-CA" b="1" dirty="0" err="1"/>
              <a:t>S</a:t>
            </a:r>
            <a:r>
              <a:rPr lang="en-CA" dirty="0" err="1"/>
              <a:t>exuelle</a:t>
            </a:r>
            <a:r>
              <a:rPr lang="en-CA" dirty="0"/>
              <a:t> et </a:t>
            </a:r>
            <a:r>
              <a:rPr lang="en-CA" dirty="0" err="1"/>
              <a:t>l’</a:t>
            </a:r>
            <a:r>
              <a:rPr lang="en-CA" b="1" dirty="0" err="1"/>
              <a:t>I</a:t>
            </a:r>
            <a:r>
              <a:rPr lang="en-CA" dirty="0" err="1"/>
              <a:t>dentité</a:t>
            </a:r>
            <a:r>
              <a:rPr lang="en-CA" dirty="0"/>
              <a:t> de </a:t>
            </a:r>
            <a:r>
              <a:rPr lang="en-CA" b="1" dirty="0"/>
              <a:t>G</a:t>
            </a:r>
            <a:r>
              <a:rPr lang="en-CA" dirty="0"/>
              <a:t>enre </a:t>
            </a:r>
            <a:endParaRPr dirty="0"/>
          </a:p>
        </p:txBody>
      </p:sp>
      <p:pic>
        <p:nvPicPr>
          <p:cNvPr id="146" name="Picture 3" descr="Picture 3"/>
          <p:cNvPicPr>
            <a:picLocks noChangeAspect="1"/>
          </p:cNvPicPr>
          <p:nvPr/>
        </p:nvPicPr>
        <p:blipFill>
          <a:blip r:embed="rId3"/>
          <a:stretch>
            <a:fillRect/>
          </a:stretch>
        </p:blipFill>
        <p:spPr>
          <a:xfrm>
            <a:off x="7875027" y="2088798"/>
            <a:ext cx="2859672" cy="3105605"/>
          </a:xfrm>
          <a:prstGeom prst="rect">
            <a:avLst/>
          </a:prstGeom>
          <a:ln w="12700">
            <a:miter lim="400000"/>
          </a:ln>
        </p:spPr>
      </p:pic>
      <p:pic>
        <p:nvPicPr>
          <p:cNvPr id="147" name="Ligne" descr="Ligne"/>
          <p:cNvPicPr>
            <a:picLocks/>
          </p:cNvPicPr>
          <p:nvPr/>
        </p:nvPicPr>
        <p:blipFill>
          <a:blip r:embed="rId4"/>
          <a:stretch>
            <a:fillRect/>
          </a:stretch>
        </p:blipFill>
        <p:spPr>
          <a:xfrm rot="16200000">
            <a:off x="4395692" y="3378199"/>
            <a:ext cx="4670616" cy="101601"/>
          </a:xfrm>
          <a:prstGeom prst="rect">
            <a:avLst/>
          </a:prstGeom>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153" name="Picture 3" descr="Picture 3"/>
          <p:cNvPicPr>
            <a:picLocks noChangeAspect="1"/>
          </p:cNvPicPr>
          <p:nvPr/>
        </p:nvPicPr>
        <p:blipFill>
          <a:blip r:embed="rId3"/>
          <a:stretch>
            <a:fillRect/>
          </a:stretch>
        </p:blipFill>
        <p:spPr>
          <a:xfrm>
            <a:off x="265326" y="337381"/>
            <a:ext cx="713055" cy="774379"/>
          </a:xfrm>
          <a:prstGeom prst="rect">
            <a:avLst/>
          </a:prstGeom>
          <a:ln w="12700">
            <a:miter lim="400000"/>
          </a:ln>
        </p:spPr>
      </p:pic>
      <p:sp>
        <p:nvSpPr>
          <p:cNvPr id="154" name="Rectangle 7"/>
          <p:cNvSpPr/>
          <p:nvPr/>
        </p:nvSpPr>
        <p:spPr>
          <a:xfrm>
            <a:off x="0" y="6174890"/>
            <a:ext cx="12192000" cy="685801"/>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155" name="TextBox 9"/>
          <p:cNvSpPr txBox="1"/>
          <p:nvPr/>
        </p:nvSpPr>
        <p:spPr>
          <a:xfrm>
            <a:off x="925200" y="1449142"/>
            <a:ext cx="11213622" cy="58477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r>
              <a:rPr lang="en-CA" sz="3200" dirty="0" err="1"/>
              <a:t>L’intégration</a:t>
            </a:r>
            <a:r>
              <a:rPr lang="en-CA" sz="3200" dirty="0"/>
              <a:t> de </a:t>
            </a:r>
            <a:r>
              <a:rPr lang="en-CA" sz="3200" dirty="0" err="1"/>
              <a:t>l’OSIG</a:t>
            </a:r>
            <a:r>
              <a:rPr lang="en-CA" sz="3200" dirty="0"/>
              <a:t> au programme </a:t>
            </a:r>
            <a:r>
              <a:rPr lang="en-CA" sz="3200" dirty="0" err="1"/>
              <a:t>d’étude</a:t>
            </a:r>
            <a:r>
              <a:rPr lang="en-CA" sz="3200" dirty="0"/>
              <a:t> </a:t>
            </a:r>
            <a:r>
              <a:rPr lang="en-CA" sz="3200" dirty="0" err="1"/>
              <a:t>est</a:t>
            </a:r>
            <a:r>
              <a:rPr lang="en-CA" sz="3200" dirty="0"/>
              <a:t> </a:t>
            </a:r>
            <a:r>
              <a:rPr lang="en-CA" sz="3200" dirty="0" err="1"/>
              <a:t>importante</a:t>
            </a:r>
            <a:endParaRPr lang="en-CA" sz="3200" dirty="0"/>
          </a:p>
        </p:txBody>
      </p:sp>
      <p:sp>
        <p:nvSpPr>
          <p:cNvPr id="156" name="TextBox 10"/>
          <p:cNvSpPr txBox="1"/>
          <p:nvPr/>
        </p:nvSpPr>
        <p:spPr>
          <a:xfrm>
            <a:off x="1446" y="6282066"/>
            <a:ext cx="12204842" cy="43707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spc="100">
                <a:solidFill>
                  <a:srgbClr val="FFFFFF"/>
                </a:solidFill>
              </a:defRPr>
            </a:lvl1pPr>
          </a:lstStyle>
          <a:p>
            <a:r>
              <a:t>SOGIeducation.org                                                                               #sogi123</a:t>
            </a:r>
          </a:p>
        </p:txBody>
      </p:sp>
      <p:sp>
        <p:nvSpPr>
          <p:cNvPr id="157" name="Rectangle 2"/>
          <p:cNvSpPr txBox="1"/>
          <p:nvPr/>
        </p:nvSpPr>
        <p:spPr>
          <a:xfrm>
            <a:off x="910912" y="2385838"/>
            <a:ext cx="11281088" cy="1419210"/>
          </a:xfrm>
          <a:prstGeom prst="rect">
            <a:avLst/>
          </a:prstGeom>
          <a:ln w="12700">
            <a:miter lim="400000"/>
          </a:ln>
          <a:extLst>
            <a:ext uri="{C572A759-6A51-4108-AA02-DFA0A04FC94B}">
              <ma14:wrappingTextBoxFlag xmlns="" xmlns:ma14="http://schemas.microsoft.com/office/mac/drawingml/2011/main" val="1"/>
            </a:ext>
          </a:extLst>
        </p:spPr>
        <p:txBody>
          <a:bodyPr lIns="179999" tIns="179999" rIns="179999" bIns="179999" anchor="ctr"/>
          <a:lstStyle/>
          <a:p>
            <a:pPr>
              <a:lnSpc>
                <a:spcPct val="110000"/>
              </a:lnSpc>
              <a:spcBef>
                <a:spcPts val="600"/>
              </a:spcBef>
              <a:defRPr sz="2200">
                <a:solidFill>
                  <a:srgbClr val="595959"/>
                </a:solidFill>
              </a:defRPr>
            </a:pPr>
            <a:r>
              <a:rPr lang="en-CA" dirty="0" err="1"/>
              <a:t>L’enseignement</a:t>
            </a:r>
            <a:r>
              <a:rPr lang="en-CA" dirty="0"/>
              <a:t> </a:t>
            </a:r>
            <a:r>
              <a:rPr lang="en-CA" dirty="0" err="1"/>
              <a:t>portant</a:t>
            </a:r>
            <a:r>
              <a:rPr lang="en-CA" dirty="0"/>
              <a:t> sur les questions </a:t>
            </a:r>
            <a:r>
              <a:rPr lang="en-CA" dirty="0" err="1"/>
              <a:t>liées</a:t>
            </a:r>
            <a:r>
              <a:rPr lang="en-CA" dirty="0"/>
              <a:t> </a:t>
            </a:r>
            <a:r>
              <a:rPr lang="en-CA" dirty="0" err="1"/>
              <a:t>à</a:t>
            </a:r>
            <a:r>
              <a:rPr lang="en-CA" dirty="0"/>
              <a:t> </a:t>
            </a:r>
            <a:r>
              <a:rPr lang="en-CA" dirty="0" err="1"/>
              <a:t>l’OSIG</a:t>
            </a:r>
            <a:r>
              <a:rPr lang="en-CA" dirty="0"/>
              <a:t> </a:t>
            </a:r>
            <a:r>
              <a:rPr lang="en-CA" dirty="0" err="1"/>
              <a:t>est</a:t>
            </a:r>
            <a:r>
              <a:rPr lang="en-CA" dirty="0"/>
              <a:t> </a:t>
            </a:r>
            <a:r>
              <a:rPr lang="en-CA" dirty="0" err="1"/>
              <a:t>comme</a:t>
            </a:r>
            <a:r>
              <a:rPr lang="en-CA" dirty="0"/>
              <a:t>:</a:t>
            </a:r>
          </a:p>
          <a:p>
            <a:pPr marL="342900" indent="-342900">
              <a:lnSpc>
                <a:spcPct val="110000"/>
              </a:lnSpc>
              <a:spcBef>
                <a:spcPts val="600"/>
              </a:spcBef>
              <a:buFont typeface="Arial" panose="020B0604020202020204" pitchFamily="34" charset="0"/>
              <a:buChar char="•"/>
              <a:defRPr sz="2200">
                <a:solidFill>
                  <a:srgbClr val="595959"/>
                </a:solidFill>
              </a:defRPr>
            </a:pPr>
            <a:r>
              <a:rPr lang="en-CA" dirty="0"/>
              <a:t>un </a:t>
            </a:r>
            <a:r>
              <a:rPr lang="en-CA" dirty="0" err="1">
                <a:solidFill>
                  <a:schemeClr val="accent1"/>
                </a:solidFill>
              </a:rPr>
              <a:t>miroir</a:t>
            </a:r>
            <a:r>
              <a:rPr lang="en-CA" dirty="0"/>
              <a:t> dans </a:t>
            </a:r>
            <a:r>
              <a:rPr lang="en-CA" dirty="0" err="1"/>
              <a:t>lequel</a:t>
            </a:r>
            <a:r>
              <a:rPr lang="en-CA" dirty="0"/>
              <a:t> </a:t>
            </a:r>
            <a:r>
              <a:rPr lang="en-CA" dirty="0" err="1"/>
              <a:t>certains</a:t>
            </a:r>
            <a:r>
              <a:rPr lang="en-CA" dirty="0"/>
              <a:t> </a:t>
            </a:r>
            <a:r>
              <a:rPr lang="en-CA" dirty="0" err="1"/>
              <a:t>élèves</a:t>
            </a:r>
            <a:r>
              <a:rPr lang="en-CA" dirty="0"/>
              <a:t> et </a:t>
            </a:r>
            <a:r>
              <a:rPr lang="en-CA" dirty="0" err="1"/>
              <a:t>familles</a:t>
            </a:r>
            <a:r>
              <a:rPr lang="en-CA" dirty="0"/>
              <a:t> se </a:t>
            </a:r>
            <a:r>
              <a:rPr lang="en-CA" dirty="0" err="1"/>
              <a:t>voient</a:t>
            </a:r>
            <a:r>
              <a:rPr lang="en-CA" dirty="0"/>
              <a:t> </a:t>
            </a:r>
            <a:r>
              <a:rPr lang="en-CA" dirty="0" err="1"/>
              <a:t>reflétés</a:t>
            </a:r>
            <a:r>
              <a:rPr lang="en-CA" dirty="0"/>
              <a:t>, et</a:t>
            </a:r>
            <a:endParaRPr dirty="0"/>
          </a:p>
          <a:p>
            <a:pPr marL="342900" indent="-342900">
              <a:lnSpc>
                <a:spcPct val="110000"/>
              </a:lnSpc>
              <a:spcBef>
                <a:spcPts val="600"/>
              </a:spcBef>
              <a:buFont typeface="Arial" panose="020B0604020202020204" pitchFamily="34" charset="0"/>
              <a:buChar char="•"/>
              <a:defRPr sz="2200">
                <a:solidFill>
                  <a:srgbClr val="595959"/>
                </a:solidFill>
              </a:defRPr>
            </a:pPr>
            <a:r>
              <a:rPr lang="en-CA" dirty="0" err="1"/>
              <a:t>une</a:t>
            </a:r>
            <a:r>
              <a:rPr lang="en-CA" dirty="0"/>
              <a:t> </a:t>
            </a:r>
            <a:r>
              <a:rPr lang="en-CA" dirty="0" err="1">
                <a:solidFill>
                  <a:schemeClr val="accent1"/>
                </a:solidFill>
              </a:rPr>
              <a:t>fenêtre</a:t>
            </a:r>
            <a:r>
              <a:rPr lang="en-CA" dirty="0"/>
              <a:t> par </a:t>
            </a:r>
            <a:r>
              <a:rPr lang="en-CA" dirty="0" err="1"/>
              <a:t>laquelle</a:t>
            </a:r>
            <a:r>
              <a:rPr lang="en-CA" dirty="0"/>
              <a:t> </a:t>
            </a:r>
            <a:r>
              <a:rPr lang="en-CA" dirty="0" err="1"/>
              <a:t>tous</a:t>
            </a:r>
            <a:r>
              <a:rPr lang="en-CA" dirty="0"/>
              <a:t> </a:t>
            </a:r>
            <a:r>
              <a:rPr lang="en-CA" dirty="0" err="1"/>
              <a:t>peuvent</a:t>
            </a:r>
            <a:r>
              <a:rPr lang="en-CA" dirty="0"/>
              <a:t> </a:t>
            </a:r>
            <a:r>
              <a:rPr lang="en-CA" dirty="0" err="1"/>
              <a:t>voir</a:t>
            </a:r>
            <a:r>
              <a:rPr lang="en-CA" dirty="0"/>
              <a:t> la </a:t>
            </a:r>
            <a:r>
              <a:rPr lang="en-CA" dirty="0" err="1"/>
              <a:t>diversité</a:t>
            </a:r>
            <a:r>
              <a:rPr lang="en-CA" dirty="0"/>
              <a:t> qui </a:t>
            </a:r>
            <a:r>
              <a:rPr lang="en-CA" dirty="0" err="1"/>
              <a:t>existe</a:t>
            </a:r>
            <a:r>
              <a:rPr lang="en-CA" dirty="0"/>
              <a:t> dans la </a:t>
            </a:r>
            <a:r>
              <a:rPr lang="en-CA" dirty="0" err="1"/>
              <a:t>société</a:t>
            </a:r>
            <a:endParaRPr dirty="0"/>
          </a:p>
        </p:txBody>
      </p:sp>
      <p:pic>
        <p:nvPicPr>
          <p:cNvPr id="8" name="Picture 2" descr="Picture 2">
            <a:extLst>
              <a:ext uri="{FF2B5EF4-FFF2-40B4-BE49-F238E27FC236}">
                <a16:creationId xmlns:a16="http://schemas.microsoft.com/office/drawing/2014/main" id="{E3E771D2-25EC-1044-A2AD-DFE069012FAB}"/>
              </a:ext>
            </a:extLst>
          </p:cNvPr>
          <p:cNvPicPr>
            <a:picLocks noChangeAspect="1"/>
          </p:cNvPicPr>
          <p:nvPr/>
        </p:nvPicPr>
        <p:blipFill>
          <a:blip r:embed="rId4"/>
          <a:stretch>
            <a:fillRect/>
          </a:stretch>
        </p:blipFill>
        <p:spPr>
          <a:xfrm>
            <a:off x="9525702" y="4306412"/>
            <a:ext cx="2348111" cy="1562476"/>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162" name="Picture 3" descr="Picture 3"/>
          <p:cNvPicPr>
            <a:picLocks noChangeAspect="1"/>
          </p:cNvPicPr>
          <p:nvPr/>
        </p:nvPicPr>
        <p:blipFill>
          <a:blip r:embed="rId3"/>
          <a:stretch>
            <a:fillRect/>
          </a:stretch>
        </p:blipFill>
        <p:spPr>
          <a:xfrm>
            <a:off x="265326" y="337381"/>
            <a:ext cx="713055" cy="774379"/>
          </a:xfrm>
          <a:prstGeom prst="rect">
            <a:avLst/>
          </a:prstGeom>
          <a:ln w="12700">
            <a:miter lim="400000"/>
          </a:ln>
        </p:spPr>
      </p:pic>
      <p:sp>
        <p:nvSpPr>
          <p:cNvPr id="163" name="Rectangle 7"/>
          <p:cNvSpPr/>
          <p:nvPr/>
        </p:nvSpPr>
        <p:spPr>
          <a:xfrm>
            <a:off x="0" y="6174890"/>
            <a:ext cx="12192000" cy="685801"/>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164" name="TextBox 9"/>
          <p:cNvSpPr txBox="1"/>
          <p:nvPr/>
        </p:nvSpPr>
        <p:spPr>
          <a:xfrm>
            <a:off x="884250" y="1670840"/>
            <a:ext cx="11213622"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r>
              <a:rPr lang="en-CA" dirty="0"/>
              <a:t>Le </a:t>
            </a:r>
            <a:r>
              <a:rPr lang="en-CA" dirty="0" err="1"/>
              <a:t>saviez-vous</a:t>
            </a:r>
            <a:r>
              <a:rPr lang="en-CA" dirty="0"/>
              <a:t>?</a:t>
            </a:r>
          </a:p>
        </p:txBody>
      </p:sp>
      <p:sp>
        <p:nvSpPr>
          <p:cNvPr id="165" name="TextBox 10"/>
          <p:cNvSpPr txBox="1"/>
          <p:nvPr/>
        </p:nvSpPr>
        <p:spPr>
          <a:xfrm>
            <a:off x="1446" y="6282066"/>
            <a:ext cx="12204842" cy="43707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spc="100">
                <a:solidFill>
                  <a:srgbClr val="FFFFFF"/>
                </a:solidFill>
              </a:defRPr>
            </a:lvl1pPr>
          </a:lstStyle>
          <a:p>
            <a:r>
              <a:t>SOGIeducation.org                                                                               #sogi123</a:t>
            </a:r>
          </a:p>
        </p:txBody>
      </p:sp>
      <p:sp>
        <p:nvSpPr>
          <p:cNvPr id="166" name="Rectangle 8"/>
          <p:cNvSpPr txBox="1"/>
          <p:nvPr/>
        </p:nvSpPr>
        <p:spPr>
          <a:xfrm>
            <a:off x="925200" y="2581200"/>
            <a:ext cx="9794576" cy="1366252"/>
          </a:xfrm>
          <a:prstGeom prst="rect">
            <a:avLst/>
          </a:prstGeom>
          <a:ln w="12700">
            <a:miter lim="400000"/>
          </a:ln>
          <a:extLst>
            <a:ext uri="{C572A759-6A51-4108-AA02-DFA0A04FC94B}">
              <ma14:wrappingTextBoxFlag xmlns="" xmlns:ma14="http://schemas.microsoft.com/office/mac/drawingml/2011/main" val="1"/>
            </a:ext>
          </a:extLst>
        </p:spPr>
        <p:txBody>
          <a:bodyPr lIns="179999" tIns="179999" rIns="179999" bIns="179999" anchor="ctr"/>
          <a:lstStyle/>
          <a:p>
            <a:pPr>
              <a:lnSpc>
                <a:spcPct val="110000"/>
              </a:lnSpc>
              <a:spcBef>
                <a:spcPts val="600"/>
              </a:spcBef>
              <a:defRPr sz="2200">
                <a:solidFill>
                  <a:srgbClr val="595959"/>
                </a:solidFill>
              </a:defRPr>
            </a:pPr>
            <a:r>
              <a:rPr lang="en-CA" dirty="0"/>
              <a:t>Dans les écoles </a:t>
            </a:r>
            <a:r>
              <a:rPr lang="en-CA" dirty="0" err="1"/>
              <a:t>où</a:t>
            </a:r>
            <a:r>
              <a:rPr lang="en-CA" dirty="0"/>
              <a:t> </a:t>
            </a:r>
            <a:r>
              <a:rPr lang="en-CA" dirty="0" err="1">
                <a:solidFill>
                  <a:schemeClr val="accent1"/>
                </a:solidFill>
              </a:rPr>
              <a:t>l’inclusion</a:t>
            </a:r>
            <a:r>
              <a:rPr lang="en-CA" dirty="0">
                <a:solidFill>
                  <a:schemeClr val="accent1"/>
                </a:solidFill>
              </a:rPr>
              <a:t> </a:t>
            </a:r>
            <a:r>
              <a:rPr lang="en-CA" dirty="0" err="1">
                <a:solidFill>
                  <a:schemeClr val="accent1"/>
                </a:solidFill>
              </a:rPr>
              <a:t>scolaire</a:t>
            </a:r>
            <a:r>
              <a:rPr lang="en-CA" dirty="0">
                <a:solidFill>
                  <a:schemeClr val="accent1"/>
                </a:solidFill>
              </a:rPr>
              <a:t> </a:t>
            </a:r>
            <a:r>
              <a:rPr lang="en-CA" dirty="0" err="1">
                <a:solidFill>
                  <a:schemeClr val="accent1"/>
                </a:solidFill>
              </a:rPr>
              <a:t>est</a:t>
            </a:r>
            <a:r>
              <a:rPr lang="en-CA" dirty="0">
                <a:solidFill>
                  <a:schemeClr val="accent1"/>
                </a:solidFill>
              </a:rPr>
              <a:t> </a:t>
            </a:r>
            <a:r>
              <a:rPr lang="en-CA" dirty="0" err="1">
                <a:solidFill>
                  <a:schemeClr val="accent1"/>
                </a:solidFill>
              </a:rPr>
              <a:t>intégrée</a:t>
            </a:r>
            <a:r>
              <a:rPr lang="en-CA" dirty="0">
                <a:solidFill>
                  <a:schemeClr val="accent1"/>
                </a:solidFill>
              </a:rPr>
              <a:t> </a:t>
            </a:r>
            <a:r>
              <a:rPr lang="en-CA" dirty="0"/>
              <a:t>au programme </a:t>
            </a:r>
            <a:r>
              <a:rPr lang="en-CA" dirty="0" err="1"/>
              <a:t>d’études</a:t>
            </a:r>
            <a:r>
              <a:rPr lang="en-CA" dirty="0"/>
              <a:t>, 75,2 % des </a:t>
            </a:r>
            <a:r>
              <a:rPr lang="en-CA" dirty="0" err="1"/>
              <a:t>élèves</a:t>
            </a:r>
            <a:r>
              <a:rPr lang="en-CA" dirty="0"/>
              <a:t> </a:t>
            </a:r>
            <a:r>
              <a:rPr lang="en-CA" dirty="0" err="1"/>
              <a:t>allosexuels</a:t>
            </a:r>
            <a:r>
              <a:rPr lang="en-CA" dirty="0"/>
              <a:t> </a:t>
            </a:r>
            <a:r>
              <a:rPr lang="en-CA" dirty="0" err="1"/>
              <a:t>disent</a:t>
            </a:r>
            <a:r>
              <a:rPr lang="en-CA" dirty="0"/>
              <a:t> que les </a:t>
            </a:r>
            <a:r>
              <a:rPr lang="en-CA" dirty="0" err="1"/>
              <a:t>personnes</a:t>
            </a:r>
            <a:r>
              <a:rPr lang="en-CA" dirty="0"/>
              <a:t> LGBTQ </a:t>
            </a:r>
            <a:r>
              <a:rPr lang="en-CA" dirty="0" err="1"/>
              <a:t>sont</a:t>
            </a:r>
            <a:r>
              <a:rPr lang="en-CA" dirty="0"/>
              <a:t> </a:t>
            </a:r>
            <a:r>
              <a:rPr lang="en-CA" dirty="0" err="1">
                <a:solidFill>
                  <a:schemeClr val="accent6"/>
                </a:solidFill>
              </a:rPr>
              <a:t>acceptées</a:t>
            </a:r>
            <a:r>
              <a:rPr lang="en-CA" dirty="0">
                <a:solidFill>
                  <a:schemeClr val="accent6"/>
                </a:solidFill>
              </a:rPr>
              <a:t> par les </a:t>
            </a:r>
            <a:r>
              <a:rPr lang="en-CA" dirty="0" err="1">
                <a:solidFill>
                  <a:schemeClr val="accent6"/>
                </a:solidFill>
              </a:rPr>
              <a:t>élèves</a:t>
            </a:r>
            <a:r>
              <a:rPr lang="en-CA" dirty="0">
                <a:solidFill>
                  <a:schemeClr val="accent6"/>
                </a:solidFill>
              </a:rPr>
              <a:t> de </a:t>
            </a:r>
            <a:r>
              <a:rPr lang="en-CA" dirty="0" err="1">
                <a:solidFill>
                  <a:schemeClr val="accent6"/>
                </a:solidFill>
              </a:rPr>
              <a:t>leur</a:t>
            </a:r>
            <a:r>
              <a:rPr lang="en-CA" dirty="0">
                <a:solidFill>
                  <a:schemeClr val="accent6"/>
                </a:solidFill>
              </a:rPr>
              <a:t> école</a:t>
            </a:r>
            <a:r>
              <a:rPr lang="en-CA" dirty="0"/>
              <a:t>, par rapport </a:t>
            </a:r>
            <a:r>
              <a:rPr lang="en-CA" dirty="0" err="1"/>
              <a:t>à</a:t>
            </a:r>
            <a:r>
              <a:rPr lang="en-CA" dirty="0"/>
              <a:t> 39,6 % dans les écoles </a:t>
            </a:r>
            <a:r>
              <a:rPr lang="en-CA" dirty="0" err="1"/>
              <a:t>où</a:t>
            </a:r>
            <a:r>
              <a:rPr lang="en-CA" dirty="0"/>
              <a:t> </a:t>
            </a:r>
            <a:r>
              <a:rPr lang="en-CA" dirty="0" err="1"/>
              <a:t>il</a:t>
            </a:r>
            <a:r>
              <a:rPr lang="en-CA" dirty="0"/>
              <a:t> </a:t>
            </a:r>
            <a:r>
              <a:rPr lang="en-CA" dirty="0" err="1"/>
              <a:t>n’y</a:t>
            </a:r>
            <a:r>
              <a:rPr lang="en-CA" dirty="0"/>
              <a:t> a pas </a:t>
            </a:r>
            <a:r>
              <a:rPr lang="en-CA" dirty="0" err="1"/>
              <a:t>d’inclusion</a:t>
            </a:r>
            <a:r>
              <a:rPr lang="en-CA" dirty="0"/>
              <a:t> </a:t>
            </a:r>
            <a:r>
              <a:rPr lang="en-CA" dirty="0" err="1"/>
              <a:t>scolaire</a:t>
            </a:r>
            <a:r>
              <a:rPr lang="en-CA" dirty="0"/>
              <a:t>.</a:t>
            </a:r>
            <a:endParaRPr dirty="0"/>
          </a:p>
        </p:txBody>
      </p:sp>
      <p:pic>
        <p:nvPicPr>
          <p:cNvPr id="167" name="Picture 9" descr="Picture 9"/>
          <p:cNvPicPr>
            <a:picLocks noChangeAspect="1"/>
          </p:cNvPicPr>
          <p:nvPr/>
        </p:nvPicPr>
        <p:blipFill>
          <a:blip r:embed="rId4"/>
          <a:stretch>
            <a:fillRect/>
          </a:stretch>
        </p:blipFill>
        <p:spPr>
          <a:xfrm>
            <a:off x="9612000" y="3884400"/>
            <a:ext cx="2301818" cy="1592019"/>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172" name="Picture 3" descr="Picture 3"/>
          <p:cNvPicPr>
            <a:picLocks noChangeAspect="1"/>
          </p:cNvPicPr>
          <p:nvPr/>
        </p:nvPicPr>
        <p:blipFill>
          <a:blip r:embed="rId3"/>
          <a:stretch>
            <a:fillRect/>
          </a:stretch>
        </p:blipFill>
        <p:spPr>
          <a:xfrm>
            <a:off x="265326" y="344256"/>
            <a:ext cx="713055" cy="774378"/>
          </a:xfrm>
          <a:prstGeom prst="rect">
            <a:avLst/>
          </a:prstGeom>
          <a:ln w="12700">
            <a:miter lim="400000"/>
          </a:ln>
        </p:spPr>
      </p:pic>
      <p:sp>
        <p:nvSpPr>
          <p:cNvPr id="173"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174" name="TextBox 6"/>
          <p:cNvSpPr txBox="1"/>
          <p:nvPr/>
        </p:nvSpPr>
        <p:spPr>
          <a:xfrm>
            <a:off x="925200" y="2581200"/>
            <a:ext cx="8252991" cy="223324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457200" indent="-457200">
              <a:lnSpc>
                <a:spcPct val="110000"/>
              </a:lnSpc>
              <a:spcBef>
                <a:spcPts val="600"/>
              </a:spcBef>
              <a:buSzPct val="100000"/>
              <a:buAutoNum type="arabicPeriod"/>
              <a:defRPr sz="2200">
                <a:solidFill>
                  <a:srgbClr val="595959"/>
                </a:solidFill>
              </a:defRPr>
            </a:pPr>
            <a:r>
              <a:rPr lang="en-CA" dirty="0" err="1"/>
              <a:t>Privilège</a:t>
            </a:r>
            <a:r>
              <a:rPr lang="en-CA" dirty="0"/>
              <a:t> </a:t>
            </a:r>
          </a:p>
          <a:p>
            <a:pPr marL="457200" indent="-457200">
              <a:lnSpc>
                <a:spcPct val="110000"/>
              </a:lnSpc>
              <a:spcBef>
                <a:spcPts val="600"/>
              </a:spcBef>
              <a:buSzPct val="100000"/>
              <a:buAutoNum type="arabicPeriod"/>
              <a:defRPr sz="2200">
                <a:solidFill>
                  <a:srgbClr val="595959"/>
                </a:solidFill>
              </a:defRPr>
            </a:pPr>
            <a:r>
              <a:rPr lang="en-CA" dirty="0"/>
              <a:t>Discrimination</a:t>
            </a:r>
          </a:p>
          <a:p>
            <a:pPr marL="457200" indent="-457200">
              <a:lnSpc>
                <a:spcPct val="110000"/>
              </a:lnSpc>
              <a:spcBef>
                <a:spcPts val="600"/>
              </a:spcBef>
              <a:buSzPct val="100000"/>
              <a:buAutoNum type="arabicPeriod"/>
              <a:defRPr sz="2200">
                <a:solidFill>
                  <a:srgbClr val="595959"/>
                </a:solidFill>
              </a:defRPr>
            </a:pPr>
            <a:r>
              <a:rPr lang="en-CA" dirty="0" err="1"/>
              <a:t>Préjudgé</a:t>
            </a:r>
            <a:endParaRPr lang="en-CA" dirty="0"/>
          </a:p>
          <a:p>
            <a:pPr marL="457200" indent="-457200">
              <a:lnSpc>
                <a:spcPct val="110000"/>
              </a:lnSpc>
              <a:spcBef>
                <a:spcPts val="600"/>
              </a:spcBef>
              <a:buSzPct val="100000"/>
              <a:buAutoNum type="arabicPeriod"/>
              <a:defRPr sz="2200">
                <a:solidFill>
                  <a:srgbClr val="595959"/>
                </a:solidFill>
              </a:defRPr>
            </a:pPr>
            <a:r>
              <a:rPr lang="en-CA" dirty="0"/>
              <a:t>Oppression</a:t>
            </a:r>
          </a:p>
          <a:p>
            <a:pPr marL="457200" indent="-457200">
              <a:lnSpc>
                <a:spcPct val="110000"/>
              </a:lnSpc>
              <a:spcBef>
                <a:spcPts val="600"/>
              </a:spcBef>
              <a:buSzPct val="100000"/>
              <a:buAutoNum type="arabicPeriod"/>
              <a:defRPr sz="2200">
                <a:solidFill>
                  <a:srgbClr val="595959"/>
                </a:solidFill>
              </a:defRPr>
            </a:pPr>
            <a:r>
              <a:rPr lang="en-CA" dirty="0" err="1"/>
              <a:t>Intersectionnalité</a:t>
            </a:r>
            <a:endParaRPr lang="en-CA" dirty="0"/>
          </a:p>
        </p:txBody>
      </p:sp>
      <p:sp>
        <p:nvSpPr>
          <p:cNvPr id="175" name="TextBox 9"/>
          <p:cNvSpPr txBox="1"/>
          <p:nvPr/>
        </p:nvSpPr>
        <p:spPr>
          <a:xfrm>
            <a:off x="924802" y="1645613"/>
            <a:ext cx="10358130"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a:solidFill>
                  <a:srgbClr val="414142"/>
                </a:solidFill>
              </a:defRPr>
            </a:lvl1pPr>
          </a:lstStyle>
          <a:p>
            <a:r>
              <a:rPr lang="en-CA" dirty="0" err="1"/>
              <a:t>Vocabulaire</a:t>
            </a:r>
            <a:r>
              <a:rPr lang="en-CA" dirty="0"/>
              <a:t> important</a:t>
            </a:r>
          </a:p>
        </p:txBody>
      </p:sp>
      <p:sp>
        <p:nvSpPr>
          <p:cNvPr id="176" name="TextBox 10"/>
          <p:cNvSpPr txBox="1"/>
          <p:nvPr/>
        </p:nvSpPr>
        <p:spPr>
          <a:xfrm>
            <a:off x="1446" y="6282066"/>
            <a:ext cx="12204842" cy="43707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spc="100">
                <a:solidFill>
                  <a:srgbClr val="FFFFFF"/>
                </a:solidFill>
              </a:defRPr>
            </a:lvl1pPr>
          </a:lstStyle>
          <a:p>
            <a:r>
              <a:t>SOGIeducation.org                                                                               #sogi123</a:t>
            </a:r>
          </a:p>
        </p:txBody>
      </p:sp>
      <p:pic>
        <p:nvPicPr>
          <p:cNvPr id="177" name="Picture 8" descr="Picture 8"/>
          <p:cNvPicPr>
            <a:picLocks noChangeAspect="1"/>
          </p:cNvPicPr>
          <p:nvPr/>
        </p:nvPicPr>
        <p:blipFill>
          <a:blip r:embed="rId4"/>
          <a:stretch>
            <a:fillRect/>
          </a:stretch>
        </p:blipFill>
        <p:spPr>
          <a:xfrm>
            <a:off x="9612000" y="3884400"/>
            <a:ext cx="1873235" cy="2004197"/>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182" name="Picture 3" descr="Picture 3"/>
          <p:cNvPicPr>
            <a:picLocks noChangeAspect="1"/>
          </p:cNvPicPr>
          <p:nvPr/>
        </p:nvPicPr>
        <p:blipFill>
          <a:blip r:embed="rId3"/>
          <a:stretch>
            <a:fillRect/>
          </a:stretch>
        </p:blipFill>
        <p:spPr>
          <a:xfrm>
            <a:off x="265326" y="344256"/>
            <a:ext cx="713055" cy="774378"/>
          </a:xfrm>
          <a:prstGeom prst="rect">
            <a:avLst/>
          </a:prstGeom>
          <a:ln w="12700">
            <a:miter lim="400000"/>
          </a:ln>
        </p:spPr>
      </p:pic>
      <p:sp>
        <p:nvSpPr>
          <p:cNvPr id="183"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184" name="TextBox 6"/>
          <p:cNvSpPr txBox="1"/>
          <p:nvPr/>
        </p:nvSpPr>
        <p:spPr>
          <a:xfrm>
            <a:off x="925200" y="1796768"/>
            <a:ext cx="10358130" cy="808235"/>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lnSpc>
                <a:spcPct val="110000"/>
              </a:lnSpc>
              <a:spcBef>
                <a:spcPts val="600"/>
              </a:spcBef>
              <a:defRPr sz="2200">
                <a:solidFill>
                  <a:srgbClr val="595959"/>
                </a:solidFill>
              </a:defRPr>
            </a:pPr>
            <a:r>
              <a:rPr lang="en-CA" dirty="0" err="1">
                <a:solidFill>
                  <a:schemeClr val="accent5">
                    <a:satOff val="-3547"/>
                    <a:lumOff val="-10352"/>
                  </a:schemeClr>
                </a:solidFill>
              </a:rPr>
              <a:t>Privilège</a:t>
            </a:r>
            <a:r>
              <a:rPr lang="en-CA" dirty="0">
                <a:solidFill>
                  <a:schemeClr val="accent5">
                    <a:satOff val="-3547"/>
                    <a:lumOff val="-10352"/>
                  </a:schemeClr>
                </a:solidFill>
              </a:rPr>
              <a:t>: </a:t>
            </a:r>
            <a:r>
              <a:rPr lang="en-CA" sz="2200" dirty="0" err="1"/>
              <a:t>avantages</a:t>
            </a:r>
            <a:r>
              <a:rPr lang="en-CA" sz="2200" dirty="0"/>
              <a:t> </a:t>
            </a:r>
            <a:r>
              <a:rPr lang="en-CA" sz="2200" b="1" dirty="0"/>
              <a:t>non </a:t>
            </a:r>
            <a:r>
              <a:rPr lang="en-CA" sz="2200" b="1" dirty="0" err="1"/>
              <a:t>mérités</a:t>
            </a:r>
            <a:r>
              <a:rPr lang="en-CA" sz="2200" b="1" dirty="0"/>
              <a:t> </a:t>
            </a:r>
            <a:r>
              <a:rPr lang="en-CA" sz="2200" dirty="0" err="1"/>
              <a:t>accordés</a:t>
            </a:r>
            <a:r>
              <a:rPr lang="en-CA" sz="2200" dirty="0"/>
              <a:t> </a:t>
            </a:r>
            <a:r>
              <a:rPr lang="en-CA" sz="2200" dirty="0" err="1"/>
              <a:t>à</a:t>
            </a:r>
            <a:r>
              <a:rPr lang="en-CA" sz="2200" dirty="0"/>
              <a:t> </a:t>
            </a:r>
            <a:r>
              <a:rPr lang="en-CA" sz="2200" dirty="0" err="1"/>
              <a:t>une</a:t>
            </a:r>
            <a:r>
              <a:rPr lang="en-CA" sz="2200" dirty="0"/>
              <a:t> </a:t>
            </a:r>
            <a:r>
              <a:rPr lang="en-CA" sz="2200" dirty="0" err="1"/>
              <a:t>personne</a:t>
            </a:r>
            <a:r>
              <a:rPr lang="en-CA" sz="2200" dirty="0"/>
              <a:t> </a:t>
            </a:r>
            <a:r>
              <a:rPr lang="en-CA" sz="2200" dirty="0" err="1"/>
              <a:t>basée</a:t>
            </a:r>
            <a:r>
              <a:rPr lang="en-CA" sz="2200" dirty="0"/>
              <a:t> sur les </a:t>
            </a:r>
            <a:r>
              <a:rPr lang="en-CA" sz="2200" dirty="0" err="1"/>
              <a:t>groupes</a:t>
            </a:r>
            <a:r>
              <a:rPr lang="en-CA" sz="2200" dirty="0"/>
              <a:t> </a:t>
            </a:r>
            <a:r>
              <a:rPr lang="en-CA" sz="2200" dirty="0" err="1"/>
              <a:t>sociaux</a:t>
            </a:r>
            <a:r>
              <a:rPr lang="en-CA" sz="2200" dirty="0"/>
              <a:t> </a:t>
            </a:r>
            <a:r>
              <a:rPr lang="en-CA" sz="2200" dirty="0" err="1"/>
              <a:t>auxquels</a:t>
            </a:r>
            <a:r>
              <a:rPr lang="en-CA" sz="2200" dirty="0"/>
              <a:t> </a:t>
            </a:r>
            <a:r>
              <a:rPr lang="en-CA" sz="2200" dirty="0" err="1"/>
              <a:t>ils</a:t>
            </a:r>
            <a:r>
              <a:rPr lang="en-CA" sz="2200" dirty="0"/>
              <a:t> </a:t>
            </a:r>
            <a:r>
              <a:rPr lang="en-CA" sz="2200" dirty="0" err="1"/>
              <a:t>appartiennent</a:t>
            </a:r>
            <a:r>
              <a:rPr lang="en-CA" dirty="0"/>
              <a:t>*</a:t>
            </a:r>
          </a:p>
        </p:txBody>
      </p:sp>
      <p:sp>
        <p:nvSpPr>
          <p:cNvPr id="185" name="TextBox 9"/>
          <p:cNvSpPr txBox="1"/>
          <p:nvPr/>
        </p:nvSpPr>
        <p:spPr>
          <a:xfrm>
            <a:off x="978381" y="982548"/>
            <a:ext cx="10358130"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a:solidFill>
                  <a:srgbClr val="414142"/>
                </a:solidFill>
              </a:defRPr>
            </a:lvl1pPr>
          </a:lstStyle>
          <a:p>
            <a:r>
              <a:rPr lang="fr-CA" dirty="0"/>
              <a:t>Termes importants</a:t>
            </a:r>
            <a:endParaRPr dirty="0"/>
          </a:p>
        </p:txBody>
      </p:sp>
      <p:sp>
        <p:nvSpPr>
          <p:cNvPr id="186" name="TextBox 10"/>
          <p:cNvSpPr txBox="1"/>
          <p:nvPr/>
        </p:nvSpPr>
        <p:spPr>
          <a:xfrm>
            <a:off x="1446" y="6282066"/>
            <a:ext cx="12204842" cy="43707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spc="100">
                <a:solidFill>
                  <a:srgbClr val="FFFFFF"/>
                </a:solidFill>
              </a:defRPr>
            </a:lvl1pPr>
          </a:lstStyle>
          <a:p>
            <a:r>
              <a:t>SOGIeducation.org                                                                               #sogi123</a:t>
            </a:r>
          </a:p>
        </p:txBody>
      </p:sp>
      <p:sp>
        <p:nvSpPr>
          <p:cNvPr id="188" name="TextBox 6"/>
          <p:cNvSpPr txBox="1"/>
          <p:nvPr/>
        </p:nvSpPr>
        <p:spPr>
          <a:xfrm>
            <a:off x="925200" y="2765845"/>
            <a:ext cx="10560616" cy="808235"/>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lnSpc>
                <a:spcPct val="110000"/>
              </a:lnSpc>
              <a:spcBef>
                <a:spcPts val="600"/>
              </a:spcBef>
              <a:defRPr sz="2200">
                <a:solidFill>
                  <a:srgbClr val="595959"/>
                </a:solidFill>
              </a:defRPr>
            </a:pPr>
            <a:r>
              <a:rPr lang="en-CA" dirty="0">
                <a:solidFill>
                  <a:schemeClr val="accent6"/>
                </a:solidFill>
              </a:rPr>
              <a:t>Discrimination</a:t>
            </a:r>
            <a:r>
              <a:rPr lang="en-CA" dirty="0"/>
              <a:t> </a:t>
            </a:r>
            <a:r>
              <a:rPr lang="en-CA" sz="2200" dirty="0" err="1"/>
              <a:t>est</a:t>
            </a:r>
            <a:r>
              <a:rPr lang="en-CA" sz="2200" dirty="0"/>
              <a:t> un </a:t>
            </a:r>
            <a:r>
              <a:rPr lang="en-CA" sz="2200" b="1" dirty="0" err="1"/>
              <a:t>comportement</a:t>
            </a:r>
            <a:r>
              <a:rPr lang="en-CA" sz="2200" b="1" dirty="0"/>
              <a:t> </a:t>
            </a:r>
            <a:r>
              <a:rPr lang="en-CA" sz="2200" b="1" dirty="0" err="1"/>
              <a:t>négatif</a:t>
            </a:r>
            <a:r>
              <a:rPr lang="en-CA" sz="2200" b="1" dirty="0"/>
              <a:t> </a:t>
            </a:r>
            <a:r>
              <a:rPr lang="en-CA" sz="2200" dirty="0" err="1"/>
              <a:t>envers</a:t>
            </a:r>
            <a:r>
              <a:rPr lang="en-CA" sz="2200" dirty="0"/>
              <a:t> </a:t>
            </a:r>
            <a:r>
              <a:rPr lang="en-CA" sz="2200" dirty="0" err="1"/>
              <a:t>une</a:t>
            </a:r>
            <a:r>
              <a:rPr lang="en-CA" sz="2200" dirty="0"/>
              <a:t> </a:t>
            </a:r>
            <a:r>
              <a:rPr lang="en-CA" sz="2200" dirty="0" err="1"/>
              <a:t>personne</a:t>
            </a:r>
            <a:r>
              <a:rPr lang="en-CA" sz="2200" dirty="0"/>
              <a:t> </a:t>
            </a:r>
            <a:r>
              <a:rPr lang="en-CA" sz="2200" dirty="0" err="1"/>
              <a:t>en</a:t>
            </a:r>
            <a:r>
              <a:rPr lang="en-CA" sz="2200" dirty="0"/>
              <a:t> </a:t>
            </a:r>
            <a:r>
              <a:rPr lang="en-CA" sz="2200" dirty="0" err="1"/>
              <a:t>fonction</a:t>
            </a:r>
            <a:r>
              <a:rPr lang="en-CA" sz="2200" dirty="0"/>
              <a:t> du </a:t>
            </a:r>
            <a:r>
              <a:rPr lang="en-CA" sz="2200" dirty="0" err="1"/>
              <a:t>groupe</a:t>
            </a:r>
            <a:r>
              <a:rPr lang="en-CA" sz="2200" dirty="0"/>
              <a:t> social </a:t>
            </a:r>
            <a:r>
              <a:rPr lang="en-CA" sz="2200" dirty="0" err="1"/>
              <a:t>auquel</a:t>
            </a:r>
            <a:r>
              <a:rPr lang="en-CA" sz="2200" dirty="0"/>
              <a:t> </a:t>
            </a:r>
            <a:r>
              <a:rPr lang="en-CA" sz="2200" dirty="0" err="1"/>
              <a:t>elle</a:t>
            </a:r>
            <a:r>
              <a:rPr lang="en-CA" sz="2200" dirty="0"/>
              <a:t> </a:t>
            </a:r>
            <a:r>
              <a:rPr lang="en-CA" sz="2200" dirty="0" err="1"/>
              <a:t>appartient</a:t>
            </a:r>
            <a:r>
              <a:rPr lang="en-CA" dirty="0"/>
              <a:t>*</a:t>
            </a:r>
          </a:p>
        </p:txBody>
      </p:sp>
      <p:sp>
        <p:nvSpPr>
          <p:cNvPr id="189" name="TextBox 6"/>
          <p:cNvSpPr txBox="1"/>
          <p:nvPr/>
        </p:nvSpPr>
        <p:spPr>
          <a:xfrm>
            <a:off x="924802" y="3749442"/>
            <a:ext cx="10560616" cy="808235"/>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lnSpc>
                <a:spcPct val="110000"/>
              </a:lnSpc>
              <a:spcBef>
                <a:spcPts val="600"/>
              </a:spcBef>
              <a:defRPr sz="2200">
                <a:solidFill>
                  <a:srgbClr val="595959"/>
                </a:solidFill>
              </a:defRPr>
            </a:pPr>
            <a:r>
              <a:rPr dirty="0" err="1">
                <a:solidFill>
                  <a:schemeClr val="accent2"/>
                </a:solidFill>
              </a:rPr>
              <a:t>Pr</a:t>
            </a:r>
            <a:r>
              <a:rPr lang="en-CA" dirty="0" err="1">
                <a:solidFill>
                  <a:schemeClr val="accent2"/>
                </a:solidFill>
              </a:rPr>
              <a:t>é</a:t>
            </a:r>
            <a:r>
              <a:rPr dirty="0" err="1">
                <a:solidFill>
                  <a:schemeClr val="accent2"/>
                </a:solidFill>
              </a:rPr>
              <a:t>jud</a:t>
            </a:r>
            <a:r>
              <a:rPr lang="en-CA" dirty="0" err="1">
                <a:solidFill>
                  <a:schemeClr val="accent2"/>
                </a:solidFill>
              </a:rPr>
              <a:t>gé</a:t>
            </a:r>
            <a:r>
              <a:rPr dirty="0"/>
              <a:t> </a:t>
            </a:r>
            <a:r>
              <a:rPr lang="en-CA" sz="2200" dirty="0" err="1"/>
              <a:t>est</a:t>
            </a:r>
            <a:r>
              <a:rPr lang="en-CA" sz="2200" dirty="0"/>
              <a:t> </a:t>
            </a:r>
            <a:r>
              <a:rPr lang="en-CA" sz="2200" dirty="0" err="1"/>
              <a:t>une</a:t>
            </a:r>
            <a:r>
              <a:rPr lang="en-CA" sz="2200" dirty="0"/>
              <a:t> </a:t>
            </a:r>
            <a:r>
              <a:rPr lang="en-CA" sz="2200" b="1" dirty="0"/>
              <a:t>pensée</a:t>
            </a:r>
            <a:r>
              <a:rPr lang="en-CA" sz="2200" dirty="0"/>
              <a:t> </a:t>
            </a:r>
            <a:r>
              <a:rPr lang="en-CA" sz="2200" b="1" dirty="0" err="1"/>
              <a:t>négative</a:t>
            </a:r>
            <a:r>
              <a:rPr lang="en-CA" sz="2200" dirty="0"/>
              <a:t> </a:t>
            </a:r>
            <a:r>
              <a:rPr lang="en-CA" sz="2200" dirty="0" err="1"/>
              <a:t>envers</a:t>
            </a:r>
            <a:r>
              <a:rPr lang="en-CA" sz="2200" dirty="0"/>
              <a:t> </a:t>
            </a:r>
            <a:r>
              <a:rPr lang="en-CA" sz="2200" dirty="0" err="1"/>
              <a:t>une</a:t>
            </a:r>
            <a:r>
              <a:rPr lang="en-CA" sz="2200" dirty="0"/>
              <a:t> </a:t>
            </a:r>
            <a:r>
              <a:rPr lang="en-CA" sz="2200" dirty="0" err="1"/>
              <a:t>personne</a:t>
            </a:r>
            <a:r>
              <a:rPr lang="en-CA" sz="2200" dirty="0"/>
              <a:t> </a:t>
            </a:r>
            <a:r>
              <a:rPr lang="en-CA" sz="2200" dirty="0" err="1"/>
              <a:t>en</a:t>
            </a:r>
            <a:r>
              <a:rPr lang="en-CA" sz="2200" dirty="0"/>
              <a:t> </a:t>
            </a:r>
            <a:r>
              <a:rPr lang="en-CA" sz="2200" dirty="0" err="1"/>
              <a:t>fonction</a:t>
            </a:r>
            <a:r>
              <a:rPr lang="en-CA" sz="2200" dirty="0"/>
              <a:t> du </a:t>
            </a:r>
            <a:r>
              <a:rPr lang="en-CA" sz="2200" dirty="0" err="1"/>
              <a:t>groupe</a:t>
            </a:r>
            <a:r>
              <a:rPr lang="en-CA" sz="2200" dirty="0"/>
              <a:t> social </a:t>
            </a:r>
            <a:r>
              <a:rPr lang="en-CA" sz="2200" dirty="0" err="1"/>
              <a:t>auquel</a:t>
            </a:r>
            <a:r>
              <a:rPr lang="en-CA" sz="2200" dirty="0"/>
              <a:t> </a:t>
            </a:r>
            <a:r>
              <a:rPr lang="en-CA" sz="2200" dirty="0" err="1"/>
              <a:t>elle</a:t>
            </a:r>
            <a:r>
              <a:rPr lang="en-CA" sz="2200" dirty="0"/>
              <a:t> </a:t>
            </a:r>
            <a:r>
              <a:rPr lang="en-CA" sz="2200" dirty="0" err="1"/>
              <a:t>appartient</a:t>
            </a:r>
            <a:r>
              <a:rPr lang="en-CA" sz="2200" dirty="0"/>
              <a:t> </a:t>
            </a:r>
            <a:r>
              <a:rPr lang="fr-CA" dirty="0"/>
              <a:t>*</a:t>
            </a:r>
            <a:endParaRPr dirty="0"/>
          </a:p>
        </p:txBody>
      </p:sp>
      <p:sp>
        <p:nvSpPr>
          <p:cNvPr id="190" name="TextBox 6"/>
          <p:cNvSpPr txBox="1"/>
          <p:nvPr/>
        </p:nvSpPr>
        <p:spPr>
          <a:xfrm>
            <a:off x="925200" y="4667543"/>
            <a:ext cx="10593617" cy="1180644"/>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lnSpc>
                <a:spcPct val="110000"/>
              </a:lnSpc>
              <a:spcBef>
                <a:spcPts val="600"/>
              </a:spcBef>
              <a:defRPr sz="2200">
                <a:solidFill>
                  <a:srgbClr val="595959"/>
                </a:solidFill>
              </a:defRPr>
            </a:pPr>
            <a:r>
              <a:rPr dirty="0">
                <a:solidFill>
                  <a:schemeClr val="accent4"/>
                </a:solidFill>
              </a:rPr>
              <a:t>Oppression </a:t>
            </a:r>
            <a:r>
              <a:rPr lang="fr-FR" sz="2200" dirty="0"/>
              <a:t>est un </a:t>
            </a:r>
            <a:r>
              <a:rPr lang="fr-FR" sz="2200" b="1" dirty="0"/>
              <a:t>mauvais traitement systémique </a:t>
            </a:r>
            <a:r>
              <a:rPr lang="fr-FR" sz="2200" dirty="0"/>
              <a:t>des personnes en fonction du groupe social auquel ils appartiennent * et est appliquée et soutenue par la société et les institutions</a:t>
            </a:r>
            <a:endParaRPr dirty="0">
              <a:solidFill>
                <a:srgbClr val="535353"/>
              </a:solidFill>
            </a:endParaRPr>
          </a:p>
        </p:txBody>
      </p:sp>
      <p:sp>
        <p:nvSpPr>
          <p:cNvPr id="2" name="ZoneTexte 1">
            <a:extLst>
              <a:ext uri="{FF2B5EF4-FFF2-40B4-BE49-F238E27FC236}">
                <a16:creationId xmlns:a16="http://schemas.microsoft.com/office/drawing/2014/main" id="{BA2489F6-1E9F-8B4F-BFF9-D222F5720B2B}"/>
              </a:ext>
            </a:extLst>
          </p:cNvPr>
          <p:cNvSpPr txBox="1"/>
          <p:nvPr/>
        </p:nvSpPr>
        <p:spPr>
          <a:xfrm>
            <a:off x="9274300" y="5588723"/>
            <a:ext cx="3984999"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 sz="1800" dirty="0"/>
              <a:t>*</a:t>
            </a:r>
            <a:r>
              <a:rPr lang="en" sz="1800" dirty="0" err="1"/>
              <a:t>ou</a:t>
            </a:r>
            <a:r>
              <a:rPr lang="en" sz="1800" dirty="0"/>
              <a:t> </a:t>
            </a:r>
            <a:r>
              <a:rPr lang="en" sz="1800" dirty="0" err="1"/>
              <a:t>perçu</a:t>
            </a:r>
            <a:r>
              <a:rPr lang="en" sz="1800" dirty="0"/>
              <a:t> </a:t>
            </a:r>
            <a:r>
              <a:rPr lang="en" sz="1800" dirty="0" err="1"/>
              <a:t>à</a:t>
            </a:r>
            <a:r>
              <a:rPr lang="en" sz="1800" dirty="0"/>
              <a:t> </a:t>
            </a:r>
            <a:r>
              <a:rPr lang="en" sz="1800" dirty="0" err="1"/>
              <a:t>apprtent</a:t>
            </a:r>
            <a:endParaRPr kumimoji="0" lang="fr-FR" sz="1800" b="0" i="0" u="none" strike="noStrike" cap="none" spc="0" normalizeH="0" baseline="0" dirty="0">
              <a:ln>
                <a:noFill/>
              </a:ln>
              <a:solidFill>
                <a:srgbClr val="404040"/>
              </a:solidFill>
              <a:effectLst/>
              <a:uFillTx/>
              <a:latin typeface="Arial"/>
              <a:ea typeface="Arial"/>
              <a:cs typeface="Arial"/>
              <a:sym typeface="Arial"/>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195" name="Picture 3" descr="Picture 3"/>
          <p:cNvPicPr>
            <a:picLocks noChangeAspect="1"/>
          </p:cNvPicPr>
          <p:nvPr/>
        </p:nvPicPr>
        <p:blipFill>
          <a:blip r:embed="rId3"/>
          <a:stretch>
            <a:fillRect/>
          </a:stretch>
        </p:blipFill>
        <p:spPr>
          <a:xfrm>
            <a:off x="265326" y="344256"/>
            <a:ext cx="713055" cy="774378"/>
          </a:xfrm>
          <a:prstGeom prst="rect">
            <a:avLst/>
          </a:prstGeom>
          <a:ln w="12700">
            <a:miter lim="400000"/>
          </a:ln>
        </p:spPr>
      </p:pic>
      <p:sp>
        <p:nvSpPr>
          <p:cNvPr id="196"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197" name="TextBox 6"/>
          <p:cNvSpPr txBox="1"/>
          <p:nvPr/>
        </p:nvSpPr>
        <p:spPr>
          <a:xfrm>
            <a:off x="925200" y="2582807"/>
            <a:ext cx="8252991" cy="207935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nSpc>
                <a:spcPct val="110000"/>
              </a:lnSpc>
              <a:spcBef>
                <a:spcPts val="600"/>
              </a:spcBef>
              <a:defRPr sz="2200">
                <a:solidFill>
                  <a:srgbClr val="0070C0"/>
                </a:solidFill>
              </a:defRPr>
            </a:pPr>
            <a:r>
              <a:rPr lang="en-CA" dirty="0" err="1"/>
              <a:t>Réfléchir</a:t>
            </a:r>
            <a:r>
              <a:rPr dirty="0"/>
              <a:t> </a:t>
            </a:r>
            <a:r>
              <a:rPr lang="en-CA" sz="2200" dirty="0" err="1"/>
              <a:t>à</a:t>
            </a:r>
            <a:r>
              <a:rPr lang="en-CA" sz="2200" dirty="0"/>
              <a:t> </a:t>
            </a:r>
            <a:r>
              <a:rPr lang="en-CA" sz="2200" dirty="0" err="1"/>
              <a:t>vos</a:t>
            </a:r>
            <a:r>
              <a:rPr lang="en-CA" sz="2200" dirty="0"/>
              <a:t> </a:t>
            </a:r>
            <a:r>
              <a:rPr lang="en-CA" sz="2200" dirty="0" err="1"/>
              <a:t>réponses</a:t>
            </a:r>
            <a:r>
              <a:rPr lang="en-CA" sz="2200" dirty="0"/>
              <a:t> aux questions </a:t>
            </a:r>
            <a:r>
              <a:rPr lang="en-CA" sz="2200" dirty="0" err="1"/>
              <a:t>suivantes</a:t>
            </a:r>
            <a:r>
              <a:rPr lang="en-CA" sz="2200" dirty="0"/>
              <a:t> </a:t>
            </a:r>
            <a:r>
              <a:rPr dirty="0"/>
              <a:t>:</a:t>
            </a:r>
            <a:endParaRPr lang="fr-CA" dirty="0"/>
          </a:p>
          <a:p>
            <a:pPr marL="457200" indent="-457200">
              <a:lnSpc>
                <a:spcPct val="110000"/>
              </a:lnSpc>
              <a:spcBef>
                <a:spcPts val="600"/>
              </a:spcBef>
              <a:buSzPct val="100000"/>
              <a:buAutoNum type="arabicPeriod"/>
              <a:defRPr sz="2200">
                <a:solidFill>
                  <a:srgbClr val="595959"/>
                </a:solidFill>
              </a:defRPr>
            </a:pPr>
            <a:r>
              <a:rPr lang="en-CA" sz="2200" dirty="0" err="1"/>
              <a:t>Quels</a:t>
            </a:r>
            <a:r>
              <a:rPr lang="en-CA" sz="2200" dirty="0"/>
              <a:t> </a:t>
            </a:r>
            <a:r>
              <a:rPr lang="en-CA" sz="2200" dirty="0" err="1"/>
              <a:t>sont</a:t>
            </a:r>
            <a:r>
              <a:rPr lang="en-CA" sz="2200" dirty="0"/>
              <a:t> les </a:t>
            </a:r>
            <a:r>
              <a:rPr lang="fr-CA" sz="2200" dirty="0"/>
              <a:t>sphères de ma vie</a:t>
            </a:r>
            <a:r>
              <a:rPr lang="en-CA" sz="2200" dirty="0"/>
              <a:t> dans </a:t>
            </a:r>
            <a:r>
              <a:rPr lang="en-CA" sz="2200" dirty="0" err="1"/>
              <a:t>lesquels</a:t>
            </a:r>
            <a:r>
              <a:rPr lang="en-CA" sz="2200" dirty="0"/>
              <a:t> </a:t>
            </a:r>
            <a:r>
              <a:rPr lang="en-CA" sz="2200" dirty="0" err="1"/>
              <a:t>j’ai</a:t>
            </a:r>
            <a:r>
              <a:rPr lang="en-CA" sz="2200" dirty="0"/>
              <a:t> </a:t>
            </a:r>
            <a:r>
              <a:rPr lang="en-CA" sz="2200" dirty="0" err="1"/>
              <a:t>profité</a:t>
            </a:r>
            <a:r>
              <a:rPr lang="en-CA" sz="2200" dirty="0"/>
              <a:t> </a:t>
            </a:r>
            <a:r>
              <a:rPr lang="en-CA" sz="2200" b="1" dirty="0" err="1"/>
              <a:t>d'avantages</a:t>
            </a:r>
            <a:r>
              <a:rPr lang="en-CA" sz="2200" dirty="0"/>
              <a:t> </a:t>
            </a:r>
            <a:r>
              <a:rPr lang="en-CA" sz="2200" b="1" dirty="0"/>
              <a:t>non </a:t>
            </a:r>
            <a:r>
              <a:rPr lang="fr-CA" sz="2200" b="1" dirty="0"/>
              <a:t>mérités</a:t>
            </a:r>
            <a:r>
              <a:rPr lang="en" dirty="0"/>
              <a:t>? (</a:t>
            </a:r>
            <a:r>
              <a:rPr lang="en" dirty="0" err="1"/>
              <a:t>privilège</a:t>
            </a:r>
            <a:r>
              <a:rPr lang="en" dirty="0"/>
              <a:t>)</a:t>
            </a:r>
          </a:p>
          <a:p>
            <a:pPr marL="457200" indent="-457200">
              <a:lnSpc>
                <a:spcPct val="110000"/>
              </a:lnSpc>
              <a:spcBef>
                <a:spcPts val="600"/>
              </a:spcBef>
              <a:buSzPct val="100000"/>
              <a:buAutoNum type="arabicPeriod"/>
              <a:defRPr sz="2200">
                <a:solidFill>
                  <a:srgbClr val="595959"/>
                </a:solidFill>
              </a:defRPr>
            </a:pPr>
            <a:r>
              <a:rPr lang="en-CA" sz="2200" dirty="0" err="1"/>
              <a:t>Quels</a:t>
            </a:r>
            <a:r>
              <a:rPr lang="en-CA" sz="2200" dirty="0"/>
              <a:t> </a:t>
            </a:r>
            <a:r>
              <a:rPr lang="en-CA" sz="2200" dirty="0" err="1"/>
              <a:t>sont</a:t>
            </a:r>
            <a:r>
              <a:rPr lang="en-CA" sz="2200" dirty="0"/>
              <a:t> les </a:t>
            </a:r>
            <a:r>
              <a:rPr lang="fr-CA" sz="2200" dirty="0"/>
              <a:t>sphères de ma vie</a:t>
            </a:r>
            <a:r>
              <a:rPr lang="en-CA" sz="2200" dirty="0"/>
              <a:t> dans </a:t>
            </a:r>
            <a:r>
              <a:rPr lang="en-CA" sz="2200" dirty="0" err="1"/>
              <a:t>lesquels</a:t>
            </a:r>
            <a:r>
              <a:rPr lang="en-CA" sz="2200" dirty="0"/>
              <a:t> </a:t>
            </a:r>
            <a:r>
              <a:rPr lang="fr-FR" sz="2200" dirty="0"/>
              <a:t>j’ai connu des </a:t>
            </a:r>
            <a:r>
              <a:rPr lang="fr-FR" sz="2200" b="1" dirty="0"/>
              <a:t>désavantages non mérité</a:t>
            </a:r>
            <a:r>
              <a:rPr lang="en" dirty="0"/>
              <a:t>? (discrimination)</a:t>
            </a:r>
          </a:p>
        </p:txBody>
      </p:sp>
      <p:sp>
        <p:nvSpPr>
          <p:cNvPr id="198" name="TextBox 9"/>
          <p:cNvSpPr txBox="1"/>
          <p:nvPr/>
        </p:nvSpPr>
        <p:spPr>
          <a:xfrm>
            <a:off x="578310" y="1382478"/>
            <a:ext cx="11267198" cy="1200329"/>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defRPr>
                <a:solidFill>
                  <a:srgbClr val="414142"/>
                </a:solidFill>
              </a:defRPr>
            </a:lvl1pPr>
          </a:lstStyle>
          <a:p>
            <a:r>
              <a:rPr lang="en-CA" dirty="0" err="1"/>
              <a:t>Activité</a:t>
            </a:r>
            <a:r>
              <a:rPr lang="en-CA" dirty="0"/>
              <a:t> : </a:t>
            </a:r>
          </a:p>
          <a:p>
            <a:r>
              <a:rPr lang="en-CA" dirty="0" err="1"/>
              <a:t>Évaluation</a:t>
            </a:r>
            <a:r>
              <a:rPr lang="en-CA" dirty="0"/>
              <a:t> de </a:t>
            </a:r>
            <a:r>
              <a:rPr lang="en-CA" dirty="0" err="1"/>
              <a:t>notre</a:t>
            </a:r>
            <a:r>
              <a:rPr lang="en-CA" dirty="0"/>
              <a:t> </a:t>
            </a:r>
            <a:r>
              <a:rPr lang="en-CA" dirty="0" err="1"/>
              <a:t>propre</a:t>
            </a:r>
            <a:r>
              <a:rPr lang="en-CA" dirty="0"/>
              <a:t> </a:t>
            </a:r>
            <a:r>
              <a:rPr lang="en-CA" dirty="0" err="1"/>
              <a:t>pouvoir</a:t>
            </a:r>
            <a:r>
              <a:rPr lang="en-CA" dirty="0"/>
              <a:t> et de </a:t>
            </a:r>
            <a:r>
              <a:rPr lang="en-CA" dirty="0" err="1"/>
              <a:t>notre</a:t>
            </a:r>
            <a:r>
              <a:rPr lang="en-CA" dirty="0"/>
              <a:t> </a:t>
            </a:r>
            <a:r>
              <a:rPr lang="en-CA" dirty="0" err="1"/>
              <a:t>privilège</a:t>
            </a:r>
            <a:endParaRPr dirty="0"/>
          </a:p>
        </p:txBody>
      </p:sp>
      <p:sp>
        <p:nvSpPr>
          <p:cNvPr id="199" name="TextBox 10"/>
          <p:cNvSpPr txBox="1"/>
          <p:nvPr/>
        </p:nvSpPr>
        <p:spPr>
          <a:xfrm>
            <a:off x="1446" y="6282066"/>
            <a:ext cx="12204842" cy="43707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spc="100">
                <a:solidFill>
                  <a:srgbClr val="FFFFFF"/>
                </a:solidFill>
              </a:defRPr>
            </a:lvl1pPr>
          </a:lstStyle>
          <a:p>
            <a:r>
              <a:t>SOGIeducation.org                                                                               #sogi123</a:t>
            </a:r>
          </a:p>
        </p:txBody>
      </p:sp>
      <p:pic>
        <p:nvPicPr>
          <p:cNvPr id="200" name="Picture 8" descr="Picture 8"/>
          <p:cNvPicPr>
            <a:picLocks noChangeAspect="1"/>
          </p:cNvPicPr>
          <p:nvPr/>
        </p:nvPicPr>
        <p:blipFill>
          <a:blip r:embed="rId4"/>
          <a:stretch>
            <a:fillRect/>
          </a:stretch>
        </p:blipFill>
        <p:spPr>
          <a:xfrm>
            <a:off x="9612000" y="3884400"/>
            <a:ext cx="1873235" cy="2004197"/>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Rectangle 1"/>
          <p:cNvSpPr/>
          <p:nvPr/>
        </p:nvSpPr>
        <p:spPr>
          <a:xfrm>
            <a:off x="0" y="-1"/>
            <a:ext cx="12192000" cy="486386"/>
          </a:xfrm>
          <a:prstGeom prst="rect">
            <a:avLst/>
          </a:prstGeom>
          <a:solidFill>
            <a:srgbClr val="404040"/>
          </a:solidFill>
          <a:ln w="12700">
            <a:miter lim="400000"/>
          </a:ln>
        </p:spPr>
        <p:txBody>
          <a:bodyPr lIns="45719" rIns="45719" anchor="ctr"/>
          <a:lstStyle/>
          <a:p>
            <a:pPr algn="ctr">
              <a:defRPr sz="1800">
                <a:solidFill>
                  <a:srgbClr val="FFFFFF"/>
                </a:solidFill>
              </a:defRPr>
            </a:pPr>
            <a:endParaRPr/>
          </a:p>
        </p:txBody>
      </p:sp>
      <p:pic>
        <p:nvPicPr>
          <p:cNvPr id="205" name="Picture 3" descr="Picture 3"/>
          <p:cNvPicPr>
            <a:picLocks noChangeAspect="1"/>
          </p:cNvPicPr>
          <p:nvPr/>
        </p:nvPicPr>
        <p:blipFill>
          <a:blip r:embed="rId3"/>
          <a:stretch>
            <a:fillRect/>
          </a:stretch>
        </p:blipFill>
        <p:spPr>
          <a:xfrm>
            <a:off x="265326" y="344256"/>
            <a:ext cx="713055" cy="774378"/>
          </a:xfrm>
          <a:prstGeom prst="rect">
            <a:avLst/>
          </a:prstGeom>
          <a:ln w="12700">
            <a:miter lim="400000"/>
          </a:ln>
        </p:spPr>
      </p:pic>
      <p:sp>
        <p:nvSpPr>
          <p:cNvPr id="206" name="Rectangle 7"/>
          <p:cNvSpPr/>
          <p:nvPr/>
        </p:nvSpPr>
        <p:spPr>
          <a:xfrm>
            <a:off x="0" y="6172200"/>
            <a:ext cx="12192000" cy="685800"/>
          </a:xfrm>
          <a:prstGeom prst="rect">
            <a:avLst/>
          </a:prstGeom>
          <a:solidFill>
            <a:srgbClr val="808080"/>
          </a:solidFill>
          <a:ln w="12700">
            <a:miter lim="400000"/>
          </a:ln>
        </p:spPr>
        <p:txBody>
          <a:bodyPr lIns="45719" rIns="45719" anchor="ctr"/>
          <a:lstStyle/>
          <a:p>
            <a:pPr algn="ctr">
              <a:defRPr sz="1800">
                <a:solidFill>
                  <a:srgbClr val="FFFFFF"/>
                </a:solidFill>
              </a:defRPr>
            </a:pPr>
            <a:endParaRPr/>
          </a:p>
        </p:txBody>
      </p:sp>
      <p:sp>
        <p:nvSpPr>
          <p:cNvPr id="207" name="TextBox 6"/>
          <p:cNvSpPr txBox="1"/>
          <p:nvPr/>
        </p:nvSpPr>
        <p:spPr>
          <a:xfrm>
            <a:off x="925200" y="2581200"/>
            <a:ext cx="10357732" cy="1257588"/>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lgn="ctr">
              <a:lnSpc>
                <a:spcPct val="110000"/>
              </a:lnSpc>
              <a:spcBef>
                <a:spcPts val="600"/>
              </a:spcBef>
              <a:defRPr sz="2200">
                <a:solidFill>
                  <a:srgbClr val="0070C0"/>
                </a:solidFill>
              </a:defRPr>
            </a:lvl1pPr>
          </a:lstStyle>
          <a:p>
            <a:pPr algn="l"/>
            <a:r>
              <a:rPr lang="en-CA" dirty="0"/>
              <a:t>Le carrefour </a:t>
            </a:r>
            <a:r>
              <a:rPr lang="en-CA" dirty="0" err="1"/>
              <a:t>où</a:t>
            </a:r>
            <a:r>
              <a:rPr lang="en-CA" dirty="0"/>
              <a:t> se </a:t>
            </a:r>
            <a:r>
              <a:rPr lang="en-CA" dirty="0" err="1"/>
              <a:t>rencontrent</a:t>
            </a:r>
            <a:r>
              <a:rPr lang="en-CA" dirty="0"/>
              <a:t> des couches </a:t>
            </a:r>
            <a:r>
              <a:rPr lang="en-CA" dirty="0" err="1"/>
              <a:t>d'identité</a:t>
            </a:r>
            <a:r>
              <a:rPr lang="en-CA" dirty="0"/>
              <a:t>, de </a:t>
            </a:r>
            <a:r>
              <a:rPr lang="en-CA" dirty="0" err="1"/>
              <a:t>privilège</a:t>
            </a:r>
            <a:r>
              <a:rPr lang="en-CA" dirty="0"/>
              <a:t> et </a:t>
            </a:r>
            <a:r>
              <a:rPr lang="en-CA" dirty="0" err="1"/>
              <a:t>d'oppression</a:t>
            </a:r>
            <a:endParaRPr lang="en-CA" dirty="0"/>
          </a:p>
          <a:p>
            <a:pPr algn="l"/>
            <a:r>
              <a:rPr lang="en-CA" dirty="0" err="1">
                <a:solidFill>
                  <a:schemeClr val="tx2">
                    <a:lumMod val="50000"/>
                  </a:schemeClr>
                </a:solidFill>
              </a:rPr>
              <a:t>Kimberlé</a:t>
            </a:r>
            <a:r>
              <a:rPr lang="en-CA" dirty="0">
                <a:solidFill>
                  <a:schemeClr val="tx2">
                    <a:lumMod val="50000"/>
                  </a:schemeClr>
                </a:solidFill>
              </a:rPr>
              <a:t> Crenshaw, </a:t>
            </a:r>
            <a:r>
              <a:rPr lang="en-CA" dirty="0" err="1">
                <a:solidFill>
                  <a:schemeClr val="tx2">
                    <a:lumMod val="50000"/>
                  </a:schemeClr>
                </a:solidFill>
              </a:rPr>
              <a:t>une</a:t>
            </a:r>
            <a:r>
              <a:rPr lang="en-CA" dirty="0">
                <a:solidFill>
                  <a:schemeClr val="tx2">
                    <a:lumMod val="50000"/>
                  </a:schemeClr>
                </a:solidFill>
              </a:rPr>
              <a:t> </a:t>
            </a:r>
            <a:r>
              <a:rPr lang="en-CA" dirty="0" err="1">
                <a:solidFill>
                  <a:schemeClr val="tx2">
                    <a:lumMod val="50000"/>
                  </a:schemeClr>
                </a:solidFill>
              </a:rPr>
              <a:t>juriste</a:t>
            </a:r>
            <a:r>
              <a:rPr lang="en-CA" dirty="0">
                <a:solidFill>
                  <a:schemeClr val="tx2">
                    <a:lumMod val="50000"/>
                  </a:schemeClr>
                </a:solidFill>
              </a:rPr>
              <a:t>, a </a:t>
            </a:r>
            <a:r>
              <a:rPr lang="en-CA" dirty="0" err="1">
                <a:solidFill>
                  <a:schemeClr val="tx2">
                    <a:lumMod val="50000"/>
                  </a:schemeClr>
                </a:solidFill>
              </a:rPr>
              <a:t>remarquée</a:t>
            </a:r>
            <a:r>
              <a:rPr lang="en-CA" dirty="0">
                <a:solidFill>
                  <a:schemeClr val="tx2">
                    <a:lumMod val="50000"/>
                  </a:schemeClr>
                </a:solidFill>
              </a:rPr>
              <a:t> que </a:t>
            </a:r>
            <a:r>
              <a:rPr lang="en-CA" dirty="0" err="1">
                <a:solidFill>
                  <a:schemeClr val="tx2">
                    <a:lumMod val="50000"/>
                  </a:schemeClr>
                </a:solidFill>
              </a:rPr>
              <a:t>là</a:t>
            </a:r>
            <a:r>
              <a:rPr lang="en-CA" dirty="0">
                <a:solidFill>
                  <a:schemeClr val="tx2">
                    <a:lumMod val="50000"/>
                  </a:schemeClr>
                </a:solidFill>
              </a:rPr>
              <a:t> </a:t>
            </a:r>
            <a:r>
              <a:rPr lang="en-CA" dirty="0" err="1">
                <a:solidFill>
                  <a:schemeClr val="tx2">
                    <a:lumMod val="50000"/>
                  </a:schemeClr>
                </a:solidFill>
              </a:rPr>
              <a:t>où</a:t>
            </a:r>
            <a:r>
              <a:rPr lang="en-CA" dirty="0">
                <a:solidFill>
                  <a:schemeClr val="tx2">
                    <a:lumMod val="50000"/>
                  </a:schemeClr>
                </a:solidFill>
              </a:rPr>
              <a:t> les </a:t>
            </a:r>
            <a:r>
              <a:rPr lang="en-CA" dirty="0" err="1">
                <a:solidFill>
                  <a:schemeClr val="tx2">
                    <a:lumMod val="50000"/>
                  </a:schemeClr>
                </a:solidFill>
              </a:rPr>
              <a:t>identités</a:t>
            </a:r>
            <a:r>
              <a:rPr lang="en-CA" dirty="0">
                <a:solidFill>
                  <a:schemeClr val="tx2">
                    <a:lumMod val="50000"/>
                  </a:schemeClr>
                </a:solidFill>
              </a:rPr>
              <a:t> des femmes </a:t>
            </a:r>
            <a:r>
              <a:rPr lang="en-CA" dirty="0" err="1">
                <a:solidFill>
                  <a:schemeClr val="tx2">
                    <a:lumMod val="50000"/>
                  </a:schemeClr>
                </a:solidFill>
              </a:rPr>
              <a:t>noires</a:t>
            </a:r>
            <a:r>
              <a:rPr lang="en-CA" dirty="0">
                <a:solidFill>
                  <a:schemeClr val="tx2">
                    <a:lumMod val="50000"/>
                  </a:schemeClr>
                </a:solidFill>
              </a:rPr>
              <a:t> se </a:t>
            </a:r>
            <a:r>
              <a:rPr lang="en-CA" dirty="0" err="1">
                <a:solidFill>
                  <a:schemeClr val="tx2">
                    <a:lumMod val="50000"/>
                  </a:schemeClr>
                </a:solidFill>
              </a:rPr>
              <a:t>croisaient</a:t>
            </a:r>
            <a:r>
              <a:rPr lang="en-CA" dirty="0">
                <a:solidFill>
                  <a:schemeClr val="tx2">
                    <a:lumMod val="50000"/>
                  </a:schemeClr>
                </a:solidFill>
              </a:rPr>
              <a:t> (race et </a:t>
            </a:r>
            <a:r>
              <a:rPr lang="en-CA" dirty="0" err="1">
                <a:solidFill>
                  <a:schemeClr val="tx2">
                    <a:lumMod val="50000"/>
                  </a:schemeClr>
                </a:solidFill>
              </a:rPr>
              <a:t>sexe</a:t>
            </a:r>
            <a:r>
              <a:rPr lang="en-CA" dirty="0">
                <a:solidFill>
                  <a:schemeClr val="tx2">
                    <a:lumMod val="50000"/>
                  </a:schemeClr>
                </a:solidFill>
              </a:rPr>
              <a:t>), </a:t>
            </a:r>
            <a:r>
              <a:rPr lang="en-CA" dirty="0" err="1">
                <a:solidFill>
                  <a:schemeClr val="tx2">
                    <a:lumMod val="50000"/>
                  </a:schemeClr>
                </a:solidFill>
              </a:rPr>
              <a:t>il</a:t>
            </a:r>
            <a:r>
              <a:rPr lang="en-CA" dirty="0">
                <a:solidFill>
                  <a:schemeClr val="tx2">
                    <a:lumMod val="50000"/>
                  </a:schemeClr>
                </a:solidFill>
              </a:rPr>
              <a:t> y </a:t>
            </a:r>
            <a:r>
              <a:rPr lang="en-CA" dirty="0" err="1">
                <a:solidFill>
                  <a:schemeClr val="tx2">
                    <a:lumMod val="50000"/>
                  </a:schemeClr>
                </a:solidFill>
              </a:rPr>
              <a:t>avait</a:t>
            </a:r>
            <a:r>
              <a:rPr lang="en-CA" dirty="0">
                <a:solidFill>
                  <a:schemeClr val="tx2">
                    <a:lumMod val="50000"/>
                  </a:schemeClr>
                </a:solidFill>
              </a:rPr>
              <a:t> un type particulier </a:t>
            </a:r>
            <a:r>
              <a:rPr lang="en-CA" dirty="0" err="1">
                <a:solidFill>
                  <a:schemeClr val="tx2">
                    <a:lumMod val="50000"/>
                  </a:schemeClr>
                </a:solidFill>
              </a:rPr>
              <a:t>d'oppression</a:t>
            </a:r>
            <a:r>
              <a:rPr lang="en-CA" dirty="0">
                <a:solidFill>
                  <a:schemeClr val="tx2">
                    <a:lumMod val="50000"/>
                  </a:schemeClr>
                </a:solidFill>
              </a:rPr>
              <a:t>. </a:t>
            </a:r>
          </a:p>
        </p:txBody>
      </p:sp>
      <p:sp>
        <p:nvSpPr>
          <p:cNvPr id="208" name="TextBox 10"/>
          <p:cNvSpPr txBox="1"/>
          <p:nvPr/>
        </p:nvSpPr>
        <p:spPr>
          <a:xfrm>
            <a:off x="1446" y="6282066"/>
            <a:ext cx="12204842" cy="43707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spc="100">
                <a:solidFill>
                  <a:srgbClr val="FFFFFF"/>
                </a:solidFill>
              </a:defRPr>
            </a:lvl1pPr>
          </a:lstStyle>
          <a:p>
            <a:r>
              <a:t>SOGIeducation.org                                                                               #sogi123</a:t>
            </a:r>
          </a:p>
        </p:txBody>
      </p:sp>
      <p:sp>
        <p:nvSpPr>
          <p:cNvPr id="209" name="TextBox 9"/>
          <p:cNvSpPr txBox="1"/>
          <p:nvPr/>
        </p:nvSpPr>
        <p:spPr>
          <a:xfrm>
            <a:off x="924802" y="1645613"/>
            <a:ext cx="10358130"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a:solidFill>
                  <a:srgbClr val="414142"/>
                </a:solidFill>
              </a:defRPr>
            </a:lvl1pPr>
          </a:lstStyle>
          <a:p>
            <a:r>
              <a:rPr lang="fr-CA" dirty="0" err="1"/>
              <a:t>Intersectionnalité</a:t>
            </a:r>
            <a:endParaRPr lang="en-CA" dirty="0"/>
          </a:p>
        </p:txBody>
      </p:sp>
      <p:pic>
        <p:nvPicPr>
          <p:cNvPr id="9" name="Picture 2" descr="Picture 2">
            <a:extLst>
              <a:ext uri="{FF2B5EF4-FFF2-40B4-BE49-F238E27FC236}">
                <a16:creationId xmlns:a16="http://schemas.microsoft.com/office/drawing/2014/main" id="{313C913B-7609-4440-A6F6-1E68DBD2E6CA}"/>
              </a:ext>
            </a:extLst>
          </p:cNvPr>
          <p:cNvPicPr>
            <a:picLocks noChangeAspect="1"/>
          </p:cNvPicPr>
          <p:nvPr/>
        </p:nvPicPr>
        <p:blipFill>
          <a:blip r:embed="rId4"/>
          <a:stretch>
            <a:fillRect/>
          </a:stretch>
        </p:blipFill>
        <p:spPr>
          <a:xfrm>
            <a:off x="9612000" y="3884400"/>
            <a:ext cx="2013520" cy="1548475"/>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1_Office Theme">
  <a:themeElements>
    <a:clrScheme name="1_Office Theme">
      <a:dk1>
        <a:srgbClr val="40404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1_Office Theme">
      <a:majorFont>
        <a:latin typeface="Calibri"/>
        <a:ea typeface="Calibri"/>
        <a:cs typeface="Calibri"/>
      </a:majorFont>
      <a:minorFont>
        <a:latin typeface="Helvetica"/>
        <a:ea typeface="Helvetica"/>
        <a:cs typeface="Helvetica"/>
      </a:minorFont>
    </a:fontScheme>
    <a:fmtScheme name="1_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Office Theme">
  <a:themeElements>
    <a:clrScheme name="1_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1_Office Theme">
      <a:majorFont>
        <a:latin typeface="Calibri"/>
        <a:ea typeface="Calibri"/>
        <a:cs typeface="Calibri"/>
      </a:majorFont>
      <a:minorFont>
        <a:latin typeface="Helvetica"/>
        <a:ea typeface="Helvetica"/>
        <a:cs typeface="Helvetica"/>
      </a:minorFont>
    </a:fontScheme>
    <a:fmtScheme name="1_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40404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6591</TotalTime>
  <Words>3297</Words>
  <Application>Microsoft Macintosh PowerPoint</Application>
  <PresentationFormat>Widescreen</PresentationFormat>
  <Paragraphs>198</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Helvetica</vt:lpstr>
      <vt:lpstr>1_Office Theme</vt:lpstr>
      <vt:lpstr>PowerPoint Presentation</vt:lpstr>
      <vt:lpstr>PowerPoint Presentation</vt:lpstr>
      <vt:lpstr>Orientation Sexuelle et l’Identité de Genre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Scout Gray</cp:lastModifiedBy>
  <cp:revision>100</cp:revision>
  <dcterms:modified xsi:type="dcterms:W3CDTF">2020-05-12T15:45:10Z</dcterms:modified>
</cp:coreProperties>
</file>